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6"/>
  </p:notesMasterIdLst>
  <p:handoutMasterIdLst>
    <p:handoutMasterId r:id="rId27"/>
  </p:handoutMasterIdLst>
  <p:sldIdLst>
    <p:sldId id="256" r:id="rId5"/>
    <p:sldId id="262" r:id="rId6"/>
    <p:sldId id="263" r:id="rId7"/>
    <p:sldId id="258" r:id="rId8"/>
    <p:sldId id="260" r:id="rId9"/>
    <p:sldId id="264" r:id="rId10"/>
    <p:sldId id="265" r:id="rId11"/>
    <p:sldId id="259"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186260-A185-4101-8836-278D38CA4BFA}" v="57" dt="2021-10-05T14:57:29.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90" d="100"/>
          <a:sy n="90" d="100"/>
        </p:scale>
        <p:origin x="576" y="78"/>
      </p:cViewPr>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957B284-434F-4737-87F6-3C1E78FB2C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C727AB7-3970-4FE4-A134-9D1EEE3EAD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FB8E98-EB83-4166-8CDF-F8D5CC97446D}" type="datetimeFigureOut">
              <a:rPr lang="es-ES" smtClean="0"/>
              <a:t>05/10/2021</a:t>
            </a:fld>
            <a:endParaRPr lang="es-ES"/>
          </a:p>
        </p:txBody>
      </p:sp>
      <p:sp>
        <p:nvSpPr>
          <p:cNvPr id="4" name="Marcador de pie de página 3">
            <a:extLst>
              <a:ext uri="{FF2B5EF4-FFF2-40B4-BE49-F238E27FC236}">
                <a16:creationId xmlns:a16="http://schemas.microsoft.com/office/drawing/2014/main" id="{B0C17C43-A4DD-44E5-B373-511461F876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99C40B9-1970-4F62-BE22-5883A05E9A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45CBA8-3118-4264-9DB3-F09EDF8E113C}" type="slidenum">
              <a:rPr lang="es-ES" smtClean="0"/>
              <a:t>‹Nº›</a:t>
            </a:fld>
            <a:endParaRPr lang="es-ES"/>
          </a:p>
        </p:txBody>
      </p:sp>
    </p:spTree>
    <p:extLst>
      <p:ext uri="{BB962C8B-B14F-4D97-AF65-F5344CB8AC3E}">
        <p14:creationId xmlns:p14="http://schemas.microsoft.com/office/powerpoint/2010/main" val="3013798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9F1FC-52BF-40A0-B8CD-E5DB9AB207F2}" type="datetimeFigureOut">
              <a:rPr lang="es-ES" noProof="0" smtClean="0"/>
              <a:t>05/10/2021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CC092-CABA-48D0-B3F7-B535EA5228F9}" type="slidenum">
              <a:rPr lang="es-ES" noProof="0" smtClean="0"/>
              <a:t>‹Nº›</a:t>
            </a:fld>
            <a:endParaRPr lang="es-ES" noProof="0"/>
          </a:p>
        </p:txBody>
      </p:sp>
    </p:spTree>
    <p:extLst>
      <p:ext uri="{BB962C8B-B14F-4D97-AF65-F5344CB8AC3E}">
        <p14:creationId xmlns:p14="http://schemas.microsoft.com/office/powerpoint/2010/main" val="353344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1</a:t>
            </a:fld>
            <a:endParaRPr lang="es-ES"/>
          </a:p>
        </p:txBody>
      </p:sp>
    </p:spTree>
    <p:extLst>
      <p:ext uri="{BB962C8B-B14F-4D97-AF65-F5344CB8AC3E}">
        <p14:creationId xmlns:p14="http://schemas.microsoft.com/office/powerpoint/2010/main" val="1737959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4</a:t>
            </a:fld>
            <a:endParaRPr lang="es-ES"/>
          </a:p>
        </p:txBody>
      </p:sp>
    </p:spTree>
    <p:extLst>
      <p:ext uri="{BB962C8B-B14F-4D97-AF65-F5344CB8AC3E}">
        <p14:creationId xmlns:p14="http://schemas.microsoft.com/office/powerpoint/2010/main" val="3926694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5</a:t>
            </a:fld>
            <a:endParaRPr lang="es-ES"/>
          </a:p>
        </p:txBody>
      </p:sp>
    </p:spTree>
    <p:extLst>
      <p:ext uri="{BB962C8B-B14F-4D97-AF65-F5344CB8AC3E}">
        <p14:creationId xmlns:p14="http://schemas.microsoft.com/office/powerpoint/2010/main" val="3359435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8</a:t>
            </a:fld>
            <a:endParaRPr lang="es-ES"/>
          </a:p>
        </p:txBody>
      </p:sp>
    </p:spTree>
    <p:extLst>
      <p:ext uri="{BB962C8B-B14F-4D97-AF65-F5344CB8AC3E}">
        <p14:creationId xmlns:p14="http://schemas.microsoft.com/office/powerpoint/2010/main" val="270894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posición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4BB0B10A-B0C2-4F6C-97D7-9D08D6FDAEDB}" type="datetime1">
              <a:rPr lang="es-ES" noProof="0" smtClean="0"/>
              <a:t>05/10/2021</a:t>
            </a:fld>
            <a:endParaRPr lang="es-ES" noProof="0"/>
          </a:p>
        </p:txBody>
      </p:sp>
      <p:sp>
        <p:nvSpPr>
          <p:cNvPr id="5" name="Marcador de posición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posición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57CFA447-494E-48F0-BDC4-CFC62E5EB080}" type="datetime1">
              <a:rPr lang="es-ES" noProof="0" smtClean="0"/>
              <a:t>05/10/2021</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hasCustomPrompt="1"/>
          </p:nvPr>
        </p:nvSpPr>
        <p:spPr>
          <a:xfrm>
            <a:off x="8839201" y="675726"/>
            <a:ext cx="2004164" cy="5183073"/>
          </a:xfrm>
        </p:spPr>
        <p:txBody>
          <a:bodyPr vert="eaVert" rtlCol="0"/>
          <a:lstStyle/>
          <a:p>
            <a:pPr rtl="0"/>
            <a:r>
              <a:rPr lang="es-ES" noProof="0"/>
              <a:t>Haga clic para modificar el estilo del título principal</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7DD7BBC2-7C04-4505-94C5-BED4E784EE9A}" type="datetime1">
              <a:rPr lang="es-ES" noProof="0" smtClean="0"/>
              <a:t>05/10/2021</a:t>
            </a:fld>
            <a:endParaRPr lang="es-ES" noProof="0"/>
          </a:p>
        </p:txBody>
      </p:sp>
      <p:sp>
        <p:nvSpPr>
          <p:cNvPr id="5" name="Marcador de posición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581192" y="2180496"/>
            <a:ext cx="11029615" cy="3678303"/>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FE28C3C5-AAF6-4975-B26D-28AE1F9AC659}" type="datetime1">
              <a:rPr lang="es-ES" noProof="0" smtClean="0"/>
              <a:t>05/10/2021</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E66BA0C6-55F7-4C2A-8B89-8C7D5412524D}" type="datetime1">
              <a:rPr lang="es-ES" noProof="0" smtClean="0"/>
              <a:t>05/10/2021</a:t>
            </a:fld>
            <a:endParaRPr lang="es-ES" noProof="0"/>
          </a:p>
        </p:txBody>
      </p:sp>
      <p:sp>
        <p:nvSpPr>
          <p:cNvPr id="5" name="Marcador de posición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hasCustomPrompt="1"/>
          </p:nvPr>
        </p:nvSpPr>
        <p:spPr>
          <a:xfrm>
            <a:off x="581193" y="2228003"/>
            <a:ext cx="5422390" cy="3633047"/>
          </a:xfrm>
        </p:spPr>
        <p:txBody>
          <a:bodyPr rtlCol="0">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188417" y="2228003"/>
            <a:ext cx="5422392" cy="3633047"/>
          </a:xfrm>
        </p:spPr>
        <p:txBody>
          <a:bodyPr rtlCol="0">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C456DB87-7DC3-453A-A647-104FF2B79933}" type="datetime1">
              <a:rPr lang="es-ES" noProof="0" smtClean="0"/>
              <a:t>05/10/2021</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581194" y="2926052"/>
            <a:ext cx="5393100" cy="2934999"/>
          </a:xfrm>
        </p:spPr>
        <p:txBody>
          <a:bodyPr rtlCol="0" anchor="t">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217709" y="2926052"/>
            <a:ext cx="5393100" cy="2934999"/>
          </a:xfrm>
        </p:spPr>
        <p:txBody>
          <a:bodyPr rtlCol="0" anchor="t">
            <a:normAutofit/>
          </a:bodyP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4BA68371-25C8-41E4-8BC2-A0DFEF5E89FA}" type="datetime1">
              <a:rPr lang="es-ES" noProof="0" smtClean="0"/>
              <a:t>05/10/2021</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posición de fecha 2"/>
          <p:cNvSpPr>
            <a:spLocks noGrp="1"/>
          </p:cNvSpPr>
          <p:nvPr>
            <p:ph type="dt" sz="half" idx="10"/>
          </p:nvPr>
        </p:nvSpPr>
        <p:spPr/>
        <p:txBody>
          <a:bodyPr rtlCol="0"/>
          <a:lstStyle/>
          <a:p>
            <a:pPr rtl="0"/>
            <a:fld id="{2078FBB5-38EC-42D8-8442-D17694CFD8E2}" type="datetime1">
              <a:rPr lang="es-ES" noProof="0" smtClean="0"/>
              <a:t>05/10/2021</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21CF781A-FA2D-49EA-BD03-7A437D3AAF30}" type="datetime1">
              <a:rPr lang="es-ES" noProof="0" smtClean="0"/>
              <a:t>05/10/2021</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Editar Estilos de texto del patrón</a:t>
            </a:r>
          </a:p>
        </p:txBody>
      </p:sp>
      <p:sp>
        <p:nvSpPr>
          <p:cNvPr id="5" name="Marcador de posición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3429F9EA-7075-424E-A43C-E21C7A6E5EAF}" type="datetime1">
              <a:rPr lang="es-ES" noProof="0" smtClean="0"/>
              <a:t>05/10/2021</a:t>
            </a:fld>
            <a:endParaRPr lang="es-ES" noProof="0"/>
          </a:p>
        </p:txBody>
      </p:sp>
      <p:sp>
        <p:nvSpPr>
          <p:cNvPr id="6" name="Marcador de posición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posición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B89B297B-47E4-45E4-A3F8-336AACAE1736}" type="datetime1">
              <a:rPr lang="es-ES" noProof="0" smtClean="0"/>
              <a:t>05/10/2021</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D85F59E7-FBF7-444F-AD5D-3B5C1F674AF4}" type="datetime1">
              <a:rPr lang="es-ES" noProof="0" smtClean="0"/>
              <a:t>05/10/2021</a:t>
            </a:fld>
            <a:endParaRPr lang="es-ES" noProof="0"/>
          </a:p>
        </p:txBody>
      </p:sp>
      <p:sp>
        <p:nvSpPr>
          <p:cNvPr id="5" name="Marcador de posición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posición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7" name="Imagen 6" descr="Conexiones digitales">
            <a:extLst>
              <a:ext uri="{FF2B5EF4-FFF2-40B4-BE49-F238E27FC236}">
                <a16:creationId xmlns:a16="http://schemas.microsoft.com/office/drawing/2014/main" id="{3840F91C-EDD0-4D4E-A4AB-E6C77856C88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s-ES" sz="4500" dirty="0">
                <a:solidFill>
                  <a:schemeClr val="bg1"/>
                </a:solidFill>
              </a:rPr>
              <a:t>MEDIHOME</a:t>
            </a: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es-ES" dirty="0">
                <a:solidFill>
                  <a:srgbClr val="7CEBFF"/>
                </a:solidFill>
              </a:rPr>
              <a:t>Natalia Mahecha mesa – mateo Tibaquira</a:t>
            </a:r>
          </a:p>
          <a:p>
            <a:pPr rtl="0"/>
            <a:endParaRPr lang="es-ES" dirty="0">
              <a:solidFill>
                <a:srgbClr val="7CEBFF"/>
              </a:solidFill>
            </a:endParaRPr>
          </a:p>
        </p:txBody>
      </p:sp>
      <p:sp>
        <p:nvSpPr>
          <p:cNvPr id="4" name="Marcador de fecha 3">
            <a:extLst>
              <a:ext uri="{FF2B5EF4-FFF2-40B4-BE49-F238E27FC236}">
                <a16:creationId xmlns:a16="http://schemas.microsoft.com/office/drawing/2014/main" id="{74C57B97-14BC-4791-B8F1-9A06E78D49DC}"/>
              </a:ext>
            </a:extLst>
          </p:cNvPr>
          <p:cNvSpPr>
            <a:spLocks noGrp="1"/>
          </p:cNvSpPr>
          <p:nvPr>
            <p:ph type="dt" sz="half" idx="10"/>
          </p:nvPr>
        </p:nvSpPr>
        <p:spPr/>
        <p:txBody>
          <a:bodyPr/>
          <a:lstStyle/>
          <a:p>
            <a:pPr rtl="0"/>
            <a:fld id="{C33CFB5B-1D7B-4830-A637-28CBB01582DE}" type="datetime1">
              <a:rPr lang="es-ES" noProof="0" smtClean="0"/>
              <a:t>05/10/2021</a:t>
            </a:fld>
            <a:endParaRPr lang="es-ES" noProof="0"/>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3" name="click.wav"/>
          </p:stSnd>
        </p:sndAc>
      </p:transition>
    </mc:Choice>
    <mc:Fallback xmlns="">
      <p:transition spd="slow">
        <p:circle/>
        <p:sndAc>
          <p:stSnd>
            <p:snd r:embed="rId5" name="click.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894BBFA-6990-4E75-8E34-5816DFE58114}"/>
              </a:ext>
            </a:extLst>
          </p:cNvPr>
          <p:cNvSpPr>
            <a:spLocks noGrp="1"/>
          </p:cNvSpPr>
          <p:nvPr>
            <p:ph type="ctrTitle"/>
          </p:nvPr>
        </p:nvSpPr>
        <p:spPr>
          <a:xfrm>
            <a:off x="4801143" y="1005839"/>
            <a:ext cx="6939304" cy="4805025"/>
          </a:xfrm>
        </p:spPr>
        <p:txBody>
          <a:bodyPr anchor="ctr">
            <a:normAutofit/>
          </a:bodyPr>
          <a:lstStyle/>
          <a:p>
            <a:r>
              <a:rPr lang="es-ES" sz="6000" dirty="0">
                <a:solidFill>
                  <a:schemeClr val="tx2"/>
                </a:solidFill>
              </a:rPr>
              <a:t>Usuarios de los resultados del proyecto </a:t>
            </a:r>
            <a:endParaRPr lang="es-CO" sz="6000" dirty="0">
              <a:solidFill>
                <a:schemeClr val="tx2"/>
              </a:solidFill>
            </a:endParaRPr>
          </a:p>
        </p:txBody>
      </p:sp>
      <p:sp>
        <p:nvSpPr>
          <p:cNvPr id="10" name="Rectangle 9">
            <a:extLst>
              <a:ext uri="{FF2B5EF4-FFF2-40B4-BE49-F238E27FC236}">
                <a16:creationId xmlns:a16="http://schemas.microsoft.com/office/drawing/2014/main" id="{49B5AD54-1E68-4239-A6AF-FE0F49BB8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59333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Subtítulo 2">
            <a:extLst>
              <a:ext uri="{FF2B5EF4-FFF2-40B4-BE49-F238E27FC236}">
                <a16:creationId xmlns:a16="http://schemas.microsoft.com/office/drawing/2014/main" id="{C83B6813-BE36-4C61-9FD4-BF2D204ECFB5}"/>
              </a:ext>
            </a:extLst>
          </p:cNvPr>
          <p:cNvSpPr>
            <a:spLocks noGrp="1"/>
          </p:cNvSpPr>
          <p:nvPr>
            <p:ph type="subTitle" idx="1"/>
          </p:nvPr>
        </p:nvSpPr>
        <p:spPr>
          <a:xfrm>
            <a:off x="768267" y="1009397"/>
            <a:ext cx="3078342" cy="4801468"/>
          </a:xfrm>
        </p:spPr>
        <p:txBody>
          <a:bodyPr anchor="ctr">
            <a:normAutofit fontScale="85000" lnSpcReduction="20000"/>
          </a:bodyPr>
          <a:lstStyle/>
          <a:p>
            <a:pPr algn="ctr"/>
            <a:r>
              <a:rPr lang="es-ES" sz="2400" dirty="0">
                <a:solidFill>
                  <a:srgbClr val="FFFFFF"/>
                </a:solidFill>
              </a:rPr>
              <a:t>Se espera con este proyecto crear una aplicación a beneficio de población adulta mayor, personas en condición de discapacidad y todo aquel que requiera servicio medico desde casa. En forma adaptativa  y gradual. Para ello se espera crear una interfaz que se ocupara de dicha evaluación. </a:t>
            </a:r>
          </a:p>
          <a:p>
            <a:pPr algn="ctr"/>
            <a:endParaRPr lang="es-CO" sz="2400" dirty="0">
              <a:solidFill>
                <a:srgbClr val="FFFFFF"/>
              </a:solidFill>
            </a:endParaRPr>
          </a:p>
        </p:txBody>
      </p:sp>
      <p:sp>
        <p:nvSpPr>
          <p:cNvPr id="4" name="Marcador de fecha 3">
            <a:extLst>
              <a:ext uri="{FF2B5EF4-FFF2-40B4-BE49-F238E27FC236}">
                <a16:creationId xmlns:a16="http://schemas.microsoft.com/office/drawing/2014/main" id="{F8DAAA26-2BB3-4BE2-A48B-1FD8DD7CC92C}"/>
              </a:ext>
            </a:extLst>
          </p:cNvPr>
          <p:cNvSpPr>
            <a:spLocks noGrp="1"/>
          </p:cNvSpPr>
          <p:nvPr>
            <p:ph type="dt" sz="half" idx="10"/>
          </p:nvPr>
        </p:nvSpPr>
        <p:spPr/>
        <p:txBody>
          <a:bodyPr/>
          <a:lstStyle/>
          <a:p>
            <a:pPr rtl="0"/>
            <a:fld id="{49F2E338-7BA9-4EBE-9D78-B0EB26A54693}" type="datetime1">
              <a:rPr lang="es-ES" noProof="0" smtClean="0"/>
              <a:t>05/10/2021</a:t>
            </a:fld>
            <a:endParaRPr lang="es-ES" noProof="0"/>
          </a:p>
        </p:txBody>
      </p:sp>
    </p:spTree>
    <p:extLst>
      <p:ext uri="{BB962C8B-B14F-4D97-AF65-F5344CB8AC3E}">
        <p14:creationId xmlns:p14="http://schemas.microsoft.com/office/powerpoint/2010/main" val="3389551288"/>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lick.wav"/>
          </p:stSnd>
        </p:sndAc>
      </p:transition>
    </mc:Choice>
    <mc:Fallback xmlns="">
      <p:transition spd="slow">
        <p:dissolve/>
        <p:sndAc>
          <p:stSnd>
            <p:snd r:embed="rId3" name="click.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BA9F752E-C360-40B8-B505-F3085E002D2F}"/>
              </a:ext>
            </a:extLst>
          </p:cNvPr>
          <p:cNvPicPr>
            <a:picLocks noGrp="1" noChangeAspect="1"/>
          </p:cNvPicPr>
          <p:nvPr>
            <p:ph idx="1"/>
          </p:nvPr>
        </p:nvPicPr>
        <p:blipFill>
          <a:blip r:embed="rId3"/>
          <a:stretch>
            <a:fillRect/>
          </a:stretch>
        </p:blipFill>
        <p:spPr>
          <a:xfrm>
            <a:off x="931166" y="1367822"/>
            <a:ext cx="6518800" cy="4416487"/>
          </a:xfrm>
          <a:prstGeom prst="rect">
            <a:avLst/>
          </a:prstGeom>
        </p:spPr>
      </p:pic>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64C087F2-6D75-4DCE-8A2C-24AE44409747}"/>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Interfaz usuario </a:t>
            </a:r>
          </a:p>
        </p:txBody>
      </p:sp>
      <p:sp>
        <p:nvSpPr>
          <p:cNvPr id="5" name="Marcador de fecha 4">
            <a:extLst>
              <a:ext uri="{FF2B5EF4-FFF2-40B4-BE49-F238E27FC236}">
                <a16:creationId xmlns:a16="http://schemas.microsoft.com/office/drawing/2014/main" id="{51BC49D9-E7C2-495E-A8D1-57A20548B62B}"/>
              </a:ext>
            </a:extLst>
          </p:cNvPr>
          <p:cNvSpPr>
            <a:spLocks noGrp="1"/>
          </p:cNvSpPr>
          <p:nvPr>
            <p:ph type="dt" sz="half" idx="10"/>
          </p:nvPr>
        </p:nvSpPr>
        <p:spPr/>
        <p:txBody>
          <a:bodyPr/>
          <a:lstStyle/>
          <a:p>
            <a:pPr rtl="0"/>
            <a:fld id="{EA900C16-E9F6-416E-BA07-4E315D1C543E}" type="datetime1">
              <a:rPr lang="es-ES" noProof="0" smtClean="0"/>
              <a:t>05/10/2021</a:t>
            </a:fld>
            <a:endParaRPr lang="es-ES" noProof="0"/>
          </a:p>
        </p:txBody>
      </p:sp>
    </p:spTree>
    <p:extLst>
      <p:ext uri="{BB962C8B-B14F-4D97-AF65-F5344CB8AC3E}">
        <p14:creationId xmlns:p14="http://schemas.microsoft.com/office/powerpoint/2010/main" val="3234156864"/>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click.wav"/>
          </p:stSnd>
        </p:sndAc>
      </p:transition>
    </mc:Choice>
    <mc:Fallback xmlns="">
      <p:transition spd="slow">
        <p:fade/>
        <p:sndAc>
          <p:stSnd>
            <p:snd r:embed="rId4" name="click.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7" name="Rectangle 2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DE64E7AF-B40D-4A1F-8F17-BD48B5E2BB80}"/>
              </a:ext>
            </a:extLst>
          </p:cNvPr>
          <p:cNvPicPr>
            <a:picLocks noGrp="1" noChangeAspect="1"/>
          </p:cNvPicPr>
          <p:nvPr>
            <p:ph idx="1"/>
          </p:nvPr>
        </p:nvPicPr>
        <p:blipFill>
          <a:blip r:embed="rId3"/>
          <a:stretch>
            <a:fillRect/>
          </a:stretch>
        </p:blipFill>
        <p:spPr>
          <a:xfrm>
            <a:off x="931166" y="1856732"/>
            <a:ext cx="6518800" cy="3438666"/>
          </a:xfrm>
          <a:prstGeom prst="rect">
            <a:avLst/>
          </a:prstGeom>
        </p:spPr>
      </p:pic>
      <p:sp>
        <p:nvSpPr>
          <p:cNvPr id="29" name="Rectangle 2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B488BDAC-B65F-4E93-BAAE-42CBF7058241}"/>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Interfaz de usuario preliminar</a:t>
            </a:r>
          </a:p>
        </p:txBody>
      </p:sp>
      <p:sp>
        <p:nvSpPr>
          <p:cNvPr id="5" name="Marcador de fecha 4">
            <a:extLst>
              <a:ext uri="{FF2B5EF4-FFF2-40B4-BE49-F238E27FC236}">
                <a16:creationId xmlns:a16="http://schemas.microsoft.com/office/drawing/2014/main" id="{B650EC42-E18A-4F41-BD12-304966082CE6}"/>
              </a:ext>
            </a:extLst>
          </p:cNvPr>
          <p:cNvSpPr>
            <a:spLocks noGrp="1"/>
          </p:cNvSpPr>
          <p:nvPr>
            <p:ph type="dt" sz="half" idx="10"/>
          </p:nvPr>
        </p:nvSpPr>
        <p:spPr/>
        <p:txBody>
          <a:bodyPr/>
          <a:lstStyle/>
          <a:p>
            <a:pPr rtl="0"/>
            <a:fld id="{6BCC0C63-B732-46C5-B6F5-48CBD01DA2C9}" type="datetime1">
              <a:rPr lang="es-ES" noProof="0" smtClean="0"/>
              <a:t>05/10/2021</a:t>
            </a:fld>
            <a:endParaRPr lang="es-ES" noProof="0"/>
          </a:p>
        </p:txBody>
      </p:sp>
    </p:spTree>
    <p:extLst>
      <p:ext uri="{BB962C8B-B14F-4D97-AF65-F5344CB8AC3E}">
        <p14:creationId xmlns:p14="http://schemas.microsoft.com/office/powerpoint/2010/main" val="349190669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click.wav"/>
          </p:stSnd>
        </p:sndAc>
      </p:transition>
    </mc:Choice>
    <mc:Fallback xmlns="">
      <p:transition spd="slow">
        <p:sndAc>
          <p:stSnd>
            <p:snd r:embed="rId4" name="click.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F9CF276-D6CE-4A3C-BC8F-A99BADF33C53}"/>
              </a:ext>
            </a:extLst>
          </p:cNvPr>
          <p:cNvSpPr>
            <a:spLocks noGrp="1"/>
          </p:cNvSpPr>
          <p:nvPr>
            <p:ph type="title"/>
          </p:nvPr>
        </p:nvSpPr>
        <p:spPr>
          <a:xfrm>
            <a:off x="643468" y="1033389"/>
            <a:ext cx="4826256" cy="4825409"/>
          </a:xfrm>
        </p:spPr>
        <p:txBody>
          <a:bodyPr anchor="ctr">
            <a:normAutofit/>
          </a:bodyPr>
          <a:lstStyle/>
          <a:p>
            <a:r>
              <a:rPr lang="es-ES" sz="5400">
                <a:solidFill>
                  <a:srgbClr val="FFFFFF"/>
                </a:solidFill>
              </a:rPr>
              <a:t>Interfaz reportes</a:t>
            </a:r>
            <a:endParaRPr lang="es-CO" sz="5400">
              <a:solidFill>
                <a:srgbClr val="FFFFFF"/>
              </a:solidFill>
            </a:endParaRP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4" name="Marcador de contenido 3">
            <a:extLst>
              <a:ext uri="{FF2B5EF4-FFF2-40B4-BE49-F238E27FC236}">
                <a16:creationId xmlns:a16="http://schemas.microsoft.com/office/drawing/2014/main" id="{6A27A236-6693-44AD-925F-29FBFFE0059F}"/>
              </a:ext>
            </a:extLst>
          </p:cNvPr>
          <p:cNvPicPr>
            <a:picLocks noGrp="1" noChangeAspect="1"/>
          </p:cNvPicPr>
          <p:nvPr>
            <p:ph idx="1"/>
          </p:nvPr>
        </p:nvPicPr>
        <p:blipFill>
          <a:blip r:embed="rId3"/>
          <a:stretch>
            <a:fillRect/>
          </a:stretch>
        </p:blipFill>
        <p:spPr>
          <a:xfrm>
            <a:off x="6756400" y="1219200"/>
            <a:ext cx="4854575" cy="4785360"/>
          </a:xfrm>
          <a:prstGeom prst="rect">
            <a:avLst/>
          </a:prstGeom>
        </p:spPr>
      </p:pic>
      <p:sp>
        <p:nvSpPr>
          <p:cNvPr id="5" name="Marcador de fecha 4">
            <a:extLst>
              <a:ext uri="{FF2B5EF4-FFF2-40B4-BE49-F238E27FC236}">
                <a16:creationId xmlns:a16="http://schemas.microsoft.com/office/drawing/2014/main" id="{87E8CC97-E86A-4C6E-B97D-30CFB64C6F6D}"/>
              </a:ext>
            </a:extLst>
          </p:cNvPr>
          <p:cNvSpPr>
            <a:spLocks noGrp="1"/>
          </p:cNvSpPr>
          <p:nvPr>
            <p:ph type="dt" sz="half" idx="10"/>
          </p:nvPr>
        </p:nvSpPr>
        <p:spPr/>
        <p:txBody>
          <a:bodyPr/>
          <a:lstStyle/>
          <a:p>
            <a:pPr rtl="0"/>
            <a:fld id="{921E44B1-5086-413D-A08F-688B8BCD2876}" type="datetime1">
              <a:rPr lang="es-ES" noProof="0" smtClean="0"/>
              <a:t>05/10/2021</a:t>
            </a:fld>
            <a:endParaRPr lang="es-ES" noProof="0"/>
          </a:p>
        </p:txBody>
      </p:sp>
    </p:spTree>
    <p:extLst>
      <p:ext uri="{BB962C8B-B14F-4D97-AF65-F5344CB8AC3E}">
        <p14:creationId xmlns:p14="http://schemas.microsoft.com/office/powerpoint/2010/main" val="1087692015"/>
      </p:ext>
    </p:extLst>
  </p:cSld>
  <p:clrMapOvr>
    <a:masterClrMapping/>
  </p:clrMapOvr>
  <mc:AlternateContent xmlns:mc="http://schemas.openxmlformats.org/markup-compatibility/2006" xmlns:p14="http://schemas.microsoft.com/office/powerpoint/2010/main">
    <mc:Choice Requires="p14">
      <p:transition spd="slow" p14:dur="900">
        <p14:warp dir="in"/>
        <p:sndAc>
          <p:stSnd>
            <p:snd r:embed="rId2" name="click.wav"/>
          </p:stSnd>
        </p:sndAc>
      </p:transition>
    </mc:Choice>
    <mc:Fallback xmlns="">
      <p:transition spd="slow">
        <p:fade/>
        <p:sndAc>
          <p:stSnd>
            <p:snd r:embed="rId4" name="click.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B5C1A400-DA0A-438A-8257-0EEE7FD32C38}"/>
              </a:ext>
            </a:extLst>
          </p:cNvPr>
          <p:cNvPicPr>
            <a:picLocks noGrp="1" noChangeAspect="1"/>
          </p:cNvPicPr>
          <p:nvPr>
            <p:ph idx="1"/>
          </p:nvPr>
        </p:nvPicPr>
        <p:blipFill rotWithShape="1">
          <a:blip r:embed="rId3"/>
          <a:srcRect t="7623" r="13535" b="1467"/>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8A65CE"/>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8A65CE"/>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8A65CE"/>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EBA0B3B5-5371-4A1F-84C9-FCBED8F1688A}"/>
              </a:ext>
            </a:extLst>
          </p:cNvPr>
          <p:cNvSpPr>
            <a:spLocks noGrp="1"/>
          </p:cNvSpPr>
          <p:nvPr>
            <p:ph type="title"/>
          </p:nvPr>
        </p:nvSpPr>
        <p:spPr>
          <a:xfrm>
            <a:off x="581191" y="4572000"/>
            <a:ext cx="10993549" cy="895244"/>
          </a:xfrm>
        </p:spPr>
        <p:txBody>
          <a:bodyPr vert="horz" lIns="91440" tIns="45720" rIns="91440" bIns="45720" rtlCol="0" anchor="b">
            <a:normAutofit/>
          </a:bodyPr>
          <a:lstStyle/>
          <a:p>
            <a:r>
              <a:rPr lang="en-US" sz="4000"/>
              <a:t>Descripción interfaz preliminar</a:t>
            </a:r>
          </a:p>
        </p:txBody>
      </p:sp>
      <p:sp>
        <p:nvSpPr>
          <p:cNvPr id="5" name="Marcador de fecha 4">
            <a:extLst>
              <a:ext uri="{FF2B5EF4-FFF2-40B4-BE49-F238E27FC236}">
                <a16:creationId xmlns:a16="http://schemas.microsoft.com/office/drawing/2014/main" id="{5279AD3E-A159-4472-8559-B4DCB1AEA4F5}"/>
              </a:ext>
            </a:extLst>
          </p:cNvPr>
          <p:cNvSpPr>
            <a:spLocks noGrp="1"/>
          </p:cNvSpPr>
          <p:nvPr>
            <p:ph type="dt" sz="half" idx="10"/>
          </p:nvPr>
        </p:nvSpPr>
        <p:spPr/>
        <p:txBody>
          <a:bodyPr/>
          <a:lstStyle/>
          <a:p>
            <a:pPr rtl="0"/>
            <a:fld id="{8EBE9ADF-063C-4E71-86AE-CA0761C4D6E7}" type="datetime1">
              <a:rPr lang="es-ES" noProof="0" smtClean="0"/>
              <a:t>05/10/2021</a:t>
            </a:fld>
            <a:endParaRPr lang="es-ES" noProof="0"/>
          </a:p>
        </p:txBody>
      </p:sp>
    </p:spTree>
    <p:extLst>
      <p:ext uri="{BB962C8B-B14F-4D97-AF65-F5344CB8AC3E}">
        <p14:creationId xmlns:p14="http://schemas.microsoft.com/office/powerpoint/2010/main" val="927773918"/>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2" name="click.wav"/>
          </p:stSnd>
        </p:sndAc>
      </p:transition>
    </mc:Choice>
    <mc:Fallback xmlns="">
      <p:transition spd="slow">
        <p:fade/>
        <p:sndAc>
          <p:stSnd>
            <p:snd r:embed="rId4" name="click.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a:extLst>
              <a:ext uri="{FF2B5EF4-FFF2-40B4-BE49-F238E27FC236}">
                <a16:creationId xmlns:a16="http://schemas.microsoft.com/office/drawing/2014/main" id="{35BC6E27-F06D-4E00-9EF1-67C7B9688C18}"/>
              </a:ext>
            </a:extLst>
          </p:cNvPr>
          <p:cNvPicPr>
            <a:picLocks noGrp="1" noChangeAspect="1"/>
          </p:cNvPicPr>
          <p:nvPr>
            <p:ph idx="1"/>
          </p:nvPr>
        </p:nvPicPr>
        <p:blipFill rotWithShape="1">
          <a:blip r:embed="rId3"/>
          <a:srcRect t="9091" r="25657"/>
          <a:stretch/>
        </p:blipFill>
        <p:spPr>
          <a:xfrm>
            <a:off x="20" y="10"/>
            <a:ext cx="12191980" cy="6857990"/>
          </a:xfrm>
          <a:prstGeom prst="rect">
            <a:avLst/>
          </a:prstGeom>
        </p:spPr>
      </p:pic>
      <p:grpSp>
        <p:nvGrpSpPr>
          <p:cNvPr id="39" name="Group 38">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0" name="Rectangle 39">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28D39D"/>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28D39D"/>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8D39D"/>
            </a:solidFill>
            <a:ln>
              <a:noFill/>
            </a:ln>
            <a:effectLst/>
          </p:spPr>
          <p:style>
            <a:lnRef idx="1">
              <a:schemeClr val="accent1"/>
            </a:lnRef>
            <a:fillRef idx="3">
              <a:schemeClr val="accent1"/>
            </a:fillRef>
            <a:effectRef idx="2">
              <a:schemeClr val="accent1"/>
            </a:effectRef>
            <a:fontRef idx="minor">
              <a:schemeClr val="lt1"/>
            </a:fontRef>
          </p:style>
        </p:sp>
      </p:grpSp>
      <p:sp>
        <p:nvSpPr>
          <p:cNvPr id="44" name="Rectangle 43">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FD312B04-D256-4AFA-B2E2-EEAD53ACC3B8}"/>
              </a:ext>
            </a:extLst>
          </p:cNvPr>
          <p:cNvSpPr>
            <a:spLocks noGrp="1"/>
          </p:cNvSpPr>
          <p:nvPr>
            <p:ph type="title"/>
          </p:nvPr>
        </p:nvSpPr>
        <p:spPr>
          <a:xfrm>
            <a:off x="581191" y="4572000"/>
            <a:ext cx="10993549" cy="895244"/>
          </a:xfrm>
        </p:spPr>
        <p:txBody>
          <a:bodyPr vert="horz" lIns="91440" tIns="45720" rIns="91440" bIns="45720" rtlCol="0" anchor="b">
            <a:normAutofit/>
          </a:bodyPr>
          <a:lstStyle/>
          <a:p>
            <a:pPr>
              <a:lnSpc>
                <a:spcPct val="90000"/>
              </a:lnSpc>
            </a:pPr>
            <a:r>
              <a:rPr lang="en-US"/>
              <a:t>Descripción interfaz preliminar</a:t>
            </a:r>
            <a:br>
              <a:rPr lang="en-US"/>
            </a:br>
            <a:endParaRPr lang="en-US"/>
          </a:p>
        </p:txBody>
      </p:sp>
      <p:sp>
        <p:nvSpPr>
          <p:cNvPr id="8" name="Marcador de fecha 7">
            <a:extLst>
              <a:ext uri="{FF2B5EF4-FFF2-40B4-BE49-F238E27FC236}">
                <a16:creationId xmlns:a16="http://schemas.microsoft.com/office/drawing/2014/main" id="{DB95E924-9643-44F1-9FFF-EE04DC89824D}"/>
              </a:ext>
            </a:extLst>
          </p:cNvPr>
          <p:cNvSpPr>
            <a:spLocks noGrp="1"/>
          </p:cNvSpPr>
          <p:nvPr>
            <p:ph type="dt" sz="half" idx="10"/>
          </p:nvPr>
        </p:nvSpPr>
        <p:spPr/>
        <p:txBody>
          <a:bodyPr/>
          <a:lstStyle/>
          <a:p>
            <a:pPr rtl="0"/>
            <a:fld id="{FC5C945B-D76C-4A9A-A304-F0204607D300}" type="datetime1">
              <a:rPr lang="es-ES" noProof="0" smtClean="0"/>
              <a:t>05/10/2021</a:t>
            </a:fld>
            <a:endParaRPr lang="es-ES" noProof="0"/>
          </a:p>
        </p:txBody>
      </p:sp>
    </p:spTree>
    <p:extLst>
      <p:ext uri="{BB962C8B-B14F-4D97-AF65-F5344CB8AC3E}">
        <p14:creationId xmlns:p14="http://schemas.microsoft.com/office/powerpoint/2010/main" val="1452368655"/>
      </p:ext>
    </p:extLst>
  </p:cSld>
  <p:clrMapOvr>
    <a:masterClrMapping/>
  </p:clrMapOvr>
  <mc:AlternateContent xmlns:mc="http://schemas.openxmlformats.org/markup-compatibility/2006" xmlns:p14="http://schemas.microsoft.com/office/powerpoint/2010/main">
    <mc:Choice Requires="p14">
      <p:transition spd="slow" p14:dur="1500">
        <p14:window dir="vert"/>
        <p:sndAc>
          <p:stSnd>
            <p:snd r:embed="rId2" name="click.wav"/>
          </p:stSnd>
        </p:sndAc>
      </p:transition>
    </mc:Choice>
    <mc:Fallback xmlns="">
      <p:transition spd="slow">
        <p:fade/>
        <p:sndAc>
          <p:stSnd>
            <p:snd r:embed="rId4" name="click.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25FBAC44-0B16-4B7D-ABCD-602659A007A6}"/>
              </a:ext>
            </a:extLst>
          </p:cNvPr>
          <p:cNvPicPr>
            <a:picLocks noGrp="1" noChangeAspect="1"/>
          </p:cNvPicPr>
          <p:nvPr>
            <p:ph idx="1"/>
          </p:nvPr>
        </p:nvPicPr>
        <p:blipFill rotWithShape="1">
          <a:blip r:embed="rId3"/>
          <a:srcRect t="7331" r="19595" b="1759"/>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34D1A0"/>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34D1A0"/>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34D1A0"/>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723F0B6-41BA-4E5E-9CEA-38A34EC127FF}"/>
              </a:ext>
            </a:extLst>
          </p:cNvPr>
          <p:cNvSpPr>
            <a:spLocks noGrp="1"/>
          </p:cNvSpPr>
          <p:nvPr>
            <p:ph type="title"/>
          </p:nvPr>
        </p:nvSpPr>
        <p:spPr>
          <a:xfrm>
            <a:off x="581191" y="4572000"/>
            <a:ext cx="10993549" cy="895244"/>
          </a:xfrm>
        </p:spPr>
        <p:txBody>
          <a:bodyPr vert="horz" lIns="91440" tIns="45720" rIns="91440" bIns="45720" rtlCol="0" anchor="b">
            <a:normAutofit/>
          </a:bodyPr>
          <a:lstStyle/>
          <a:p>
            <a:r>
              <a:rPr lang="en-US" sz="4000"/>
              <a:t>Descripción de usuario preliminar</a:t>
            </a:r>
          </a:p>
        </p:txBody>
      </p:sp>
      <p:sp>
        <p:nvSpPr>
          <p:cNvPr id="5" name="Marcador de fecha 4">
            <a:extLst>
              <a:ext uri="{FF2B5EF4-FFF2-40B4-BE49-F238E27FC236}">
                <a16:creationId xmlns:a16="http://schemas.microsoft.com/office/drawing/2014/main" id="{D8FE60B5-4A21-4294-81A7-77FF3E0AD4AD}"/>
              </a:ext>
            </a:extLst>
          </p:cNvPr>
          <p:cNvSpPr>
            <a:spLocks noGrp="1"/>
          </p:cNvSpPr>
          <p:nvPr>
            <p:ph type="dt" sz="half" idx="10"/>
          </p:nvPr>
        </p:nvSpPr>
        <p:spPr/>
        <p:txBody>
          <a:bodyPr/>
          <a:lstStyle/>
          <a:p>
            <a:pPr rtl="0"/>
            <a:fld id="{3D6FB892-BD3F-47FB-BDB3-DB6A4826D7D2}" type="datetime1">
              <a:rPr lang="es-ES" noProof="0" smtClean="0"/>
              <a:t>05/10/2021</a:t>
            </a:fld>
            <a:endParaRPr lang="es-ES" noProof="0"/>
          </a:p>
        </p:txBody>
      </p:sp>
    </p:spTree>
    <p:extLst>
      <p:ext uri="{BB962C8B-B14F-4D97-AF65-F5344CB8AC3E}">
        <p14:creationId xmlns:p14="http://schemas.microsoft.com/office/powerpoint/2010/main" val="386694422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sndAc>
          <p:stSnd>
            <p:snd r:embed="rId2" name="click.wav"/>
          </p:stSnd>
        </p:sndAc>
      </p:transition>
    </mc:Choice>
    <mc:Fallback xmlns="">
      <p:transition spd="slow">
        <p:fade/>
        <p:sndAc>
          <p:stSnd>
            <p:snd r:embed="rId4" name="click.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E8123F-BBCE-4DAF-A146-40B5203EAE01}"/>
              </a:ext>
            </a:extLst>
          </p:cNvPr>
          <p:cNvSpPr>
            <a:spLocks noGrp="1"/>
          </p:cNvSpPr>
          <p:nvPr>
            <p:ph type="title"/>
          </p:nvPr>
        </p:nvSpPr>
        <p:spPr/>
        <p:txBody>
          <a:bodyPr/>
          <a:lstStyle/>
          <a:p>
            <a:r>
              <a:rPr lang="es-ES" dirty="0"/>
              <a:t>Interfaz pagina web </a:t>
            </a:r>
            <a:endParaRPr lang="es-CO" dirty="0"/>
          </a:p>
        </p:txBody>
      </p:sp>
      <p:pic>
        <p:nvPicPr>
          <p:cNvPr id="4" name="Marcador de contenido 3">
            <a:extLst>
              <a:ext uri="{FF2B5EF4-FFF2-40B4-BE49-F238E27FC236}">
                <a16:creationId xmlns:a16="http://schemas.microsoft.com/office/drawing/2014/main" id="{1F68EAD0-CE89-4205-BD23-CB97922FB4DA}"/>
              </a:ext>
            </a:extLst>
          </p:cNvPr>
          <p:cNvPicPr>
            <a:picLocks noGrp="1" noChangeAspect="1"/>
          </p:cNvPicPr>
          <p:nvPr>
            <p:ph idx="1"/>
          </p:nvPr>
        </p:nvPicPr>
        <p:blipFill>
          <a:blip r:embed="rId3"/>
          <a:stretch>
            <a:fillRect/>
          </a:stretch>
        </p:blipFill>
        <p:spPr>
          <a:xfrm>
            <a:off x="1487064" y="2181225"/>
            <a:ext cx="9217871" cy="3678238"/>
          </a:xfrm>
          <a:prstGeom prst="rect">
            <a:avLst/>
          </a:prstGeom>
        </p:spPr>
      </p:pic>
      <p:sp>
        <p:nvSpPr>
          <p:cNvPr id="5" name="Marcador de fecha 4">
            <a:extLst>
              <a:ext uri="{FF2B5EF4-FFF2-40B4-BE49-F238E27FC236}">
                <a16:creationId xmlns:a16="http://schemas.microsoft.com/office/drawing/2014/main" id="{4098B053-3AB0-44D8-82C9-9F6CA803685F}"/>
              </a:ext>
            </a:extLst>
          </p:cNvPr>
          <p:cNvSpPr>
            <a:spLocks noGrp="1"/>
          </p:cNvSpPr>
          <p:nvPr>
            <p:ph type="dt" sz="half" idx="10"/>
          </p:nvPr>
        </p:nvSpPr>
        <p:spPr/>
        <p:txBody>
          <a:bodyPr/>
          <a:lstStyle/>
          <a:p>
            <a:pPr rtl="0"/>
            <a:fld id="{E32D2C38-4A0D-4C70-976B-891C5FA0E8E5}" type="datetime1">
              <a:rPr lang="es-ES" noProof="0" smtClean="0"/>
              <a:t>05/10/2021</a:t>
            </a:fld>
            <a:endParaRPr lang="es-ES" noProof="0"/>
          </a:p>
        </p:txBody>
      </p:sp>
    </p:spTree>
    <p:extLst>
      <p:ext uri="{BB962C8B-B14F-4D97-AF65-F5344CB8AC3E}">
        <p14:creationId xmlns:p14="http://schemas.microsoft.com/office/powerpoint/2010/main" val="178931781"/>
      </p:ext>
    </p:extLst>
  </p:cSld>
  <p:clrMapOvr>
    <a:masterClrMapping/>
  </p:clrMapOvr>
  <mc:AlternateContent xmlns:mc="http://schemas.openxmlformats.org/markup-compatibility/2006" xmlns:p14="http://schemas.microsoft.com/office/powerpoint/2010/main">
    <mc:Choice Requires="p14">
      <p:transition spd="slow" p14:dur="2000">
        <p14:ferris dir="l"/>
        <p:sndAc>
          <p:stSnd>
            <p:snd r:embed="rId2" name="click.wav"/>
          </p:stSnd>
        </p:sndAc>
      </p:transition>
    </mc:Choice>
    <mc:Fallback xmlns="">
      <p:transition spd="slow">
        <p:fade/>
        <p:sndAc>
          <p:stSnd>
            <p:snd r:embed="rId4" name="click.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A24991-382F-4F46-A602-9FE7216E8440}"/>
              </a:ext>
            </a:extLst>
          </p:cNvPr>
          <p:cNvSpPr>
            <a:spLocks noGrp="1"/>
          </p:cNvSpPr>
          <p:nvPr>
            <p:ph type="title"/>
          </p:nvPr>
        </p:nvSpPr>
        <p:spPr/>
        <p:txBody>
          <a:bodyPr/>
          <a:lstStyle/>
          <a:p>
            <a:r>
              <a:rPr lang="es-ES" dirty="0"/>
              <a:t>INTERFAZ PAGINA WEB</a:t>
            </a:r>
            <a:endParaRPr lang="es-CO" dirty="0"/>
          </a:p>
        </p:txBody>
      </p:sp>
      <p:pic>
        <p:nvPicPr>
          <p:cNvPr id="4" name="Marcador de contenido 3">
            <a:extLst>
              <a:ext uri="{FF2B5EF4-FFF2-40B4-BE49-F238E27FC236}">
                <a16:creationId xmlns:a16="http://schemas.microsoft.com/office/drawing/2014/main" id="{04241CC3-5AAA-4DCB-B6A0-7F9E74B7A5B5}"/>
              </a:ext>
            </a:extLst>
          </p:cNvPr>
          <p:cNvPicPr>
            <a:picLocks noGrp="1" noChangeAspect="1"/>
          </p:cNvPicPr>
          <p:nvPr>
            <p:ph idx="1"/>
          </p:nvPr>
        </p:nvPicPr>
        <p:blipFill rotWithShape="1">
          <a:blip r:embed="rId3"/>
          <a:srcRect b="6876"/>
          <a:stretch/>
        </p:blipFill>
        <p:spPr>
          <a:xfrm>
            <a:off x="1005840" y="2181225"/>
            <a:ext cx="10607039" cy="4128136"/>
          </a:xfrm>
          <a:prstGeom prst="rect">
            <a:avLst/>
          </a:prstGeom>
        </p:spPr>
      </p:pic>
      <p:sp>
        <p:nvSpPr>
          <p:cNvPr id="5" name="Marcador de fecha 4">
            <a:extLst>
              <a:ext uri="{FF2B5EF4-FFF2-40B4-BE49-F238E27FC236}">
                <a16:creationId xmlns:a16="http://schemas.microsoft.com/office/drawing/2014/main" id="{39067D5C-4BDC-42A5-B178-C3B1C61961C3}"/>
              </a:ext>
            </a:extLst>
          </p:cNvPr>
          <p:cNvSpPr>
            <a:spLocks noGrp="1"/>
          </p:cNvSpPr>
          <p:nvPr>
            <p:ph type="dt" sz="half" idx="10"/>
          </p:nvPr>
        </p:nvSpPr>
        <p:spPr/>
        <p:txBody>
          <a:bodyPr/>
          <a:lstStyle/>
          <a:p>
            <a:pPr rtl="0"/>
            <a:fld id="{D9352995-F389-4215-B17E-BE0640507137}" type="datetime1">
              <a:rPr lang="es-ES" noProof="0" smtClean="0"/>
              <a:t>05/10/2021</a:t>
            </a:fld>
            <a:endParaRPr lang="es-ES" noProof="0"/>
          </a:p>
        </p:txBody>
      </p:sp>
    </p:spTree>
    <p:extLst>
      <p:ext uri="{BB962C8B-B14F-4D97-AF65-F5344CB8AC3E}">
        <p14:creationId xmlns:p14="http://schemas.microsoft.com/office/powerpoint/2010/main" val="199347467"/>
      </p:ext>
    </p:extLst>
  </p:cSld>
  <p:clrMapOvr>
    <a:masterClrMapping/>
  </p:clrMapOvr>
  <p:transition spd="slow">
    <p:comb/>
    <p:sndAc>
      <p:stSnd>
        <p:snd r:embed="rId2" name="click.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8DBE9F-9360-4037-A138-E4F5BEE81F6F}"/>
              </a:ext>
            </a:extLst>
          </p:cNvPr>
          <p:cNvSpPr>
            <a:spLocks noGrp="1"/>
          </p:cNvSpPr>
          <p:nvPr>
            <p:ph type="title"/>
          </p:nvPr>
        </p:nvSpPr>
        <p:spPr/>
        <p:txBody>
          <a:bodyPr/>
          <a:lstStyle/>
          <a:p>
            <a:r>
              <a:rPr lang="es-ES" dirty="0"/>
              <a:t>Interfaz pagina web </a:t>
            </a:r>
            <a:endParaRPr lang="es-CO" dirty="0"/>
          </a:p>
        </p:txBody>
      </p:sp>
      <p:pic>
        <p:nvPicPr>
          <p:cNvPr id="4" name="Marcador de contenido 3">
            <a:extLst>
              <a:ext uri="{FF2B5EF4-FFF2-40B4-BE49-F238E27FC236}">
                <a16:creationId xmlns:a16="http://schemas.microsoft.com/office/drawing/2014/main" id="{17C05B15-C403-4EEB-A082-7C11CE18DF53}"/>
              </a:ext>
            </a:extLst>
          </p:cNvPr>
          <p:cNvPicPr>
            <a:picLocks noGrp="1" noChangeAspect="1"/>
          </p:cNvPicPr>
          <p:nvPr>
            <p:ph idx="1"/>
          </p:nvPr>
        </p:nvPicPr>
        <p:blipFill>
          <a:blip r:embed="rId3"/>
          <a:stretch>
            <a:fillRect/>
          </a:stretch>
        </p:blipFill>
        <p:spPr>
          <a:xfrm>
            <a:off x="762000" y="2181224"/>
            <a:ext cx="11064240" cy="4341495"/>
          </a:xfrm>
          <a:prstGeom prst="rect">
            <a:avLst/>
          </a:prstGeom>
        </p:spPr>
      </p:pic>
      <p:sp>
        <p:nvSpPr>
          <p:cNvPr id="5" name="Marcador de fecha 4">
            <a:extLst>
              <a:ext uri="{FF2B5EF4-FFF2-40B4-BE49-F238E27FC236}">
                <a16:creationId xmlns:a16="http://schemas.microsoft.com/office/drawing/2014/main" id="{5AE57BBA-B923-4E57-B36F-4382AB51C798}"/>
              </a:ext>
            </a:extLst>
          </p:cNvPr>
          <p:cNvSpPr>
            <a:spLocks noGrp="1"/>
          </p:cNvSpPr>
          <p:nvPr>
            <p:ph type="dt" sz="half" idx="10"/>
          </p:nvPr>
        </p:nvSpPr>
        <p:spPr/>
        <p:txBody>
          <a:bodyPr/>
          <a:lstStyle/>
          <a:p>
            <a:pPr rtl="0"/>
            <a:fld id="{6AD16EC9-FC15-478C-B117-13C413D3D488}" type="datetime1">
              <a:rPr lang="es-ES" noProof="0" smtClean="0"/>
              <a:t>05/10/2021</a:t>
            </a:fld>
            <a:endParaRPr lang="es-ES" noProof="0"/>
          </a:p>
        </p:txBody>
      </p:sp>
    </p:spTree>
    <p:extLst>
      <p:ext uri="{BB962C8B-B14F-4D97-AF65-F5344CB8AC3E}">
        <p14:creationId xmlns:p14="http://schemas.microsoft.com/office/powerpoint/2010/main" val="1566697396"/>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2" name="click.wav"/>
          </p:stSnd>
        </p:sndAc>
      </p:transition>
    </mc:Choice>
    <mc:Fallback xmlns="">
      <p:transition spd="slow">
        <p:fade/>
        <p:sndAc>
          <p:stSnd>
            <p:snd r:embed="rId4" name="click.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18B7BD-2EC0-48DD-94D3-08DDED315C22}"/>
              </a:ext>
            </a:extLst>
          </p:cNvPr>
          <p:cNvSpPr>
            <a:spLocks noGrp="1"/>
          </p:cNvSpPr>
          <p:nvPr>
            <p:ph type="title"/>
          </p:nvPr>
        </p:nvSpPr>
        <p:spPr/>
        <p:txBody>
          <a:bodyPr/>
          <a:lstStyle/>
          <a:p>
            <a:r>
              <a:rPr lang="es-ES" dirty="0"/>
              <a:t>Contenido </a:t>
            </a:r>
            <a:endParaRPr lang="es-CO" dirty="0"/>
          </a:p>
        </p:txBody>
      </p:sp>
      <p:sp>
        <p:nvSpPr>
          <p:cNvPr id="3" name="Marcador de contenido 2">
            <a:extLst>
              <a:ext uri="{FF2B5EF4-FFF2-40B4-BE49-F238E27FC236}">
                <a16:creationId xmlns:a16="http://schemas.microsoft.com/office/drawing/2014/main" id="{45305500-4BDA-4BF2-96BD-AD929B33C75B}"/>
              </a:ext>
            </a:extLst>
          </p:cNvPr>
          <p:cNvSpPr>
            <a:spLocks noGrp="1"/>
          </p:cNvSpPr>
          <p:nvPr>
            <p:ph idx="1"/>
          </p:nvPr>
        </p:nvSpPr>
        <p:spPr>
          <a:xfrm>
            <a:off x="581193" y="2114551"/>
            <a:ext cx="9020007" cy="4233346"/>
          </a:xfrm>
        </p:spPr>
        <p:txBody>
          <a:bodyPr>
            <a:normAutofit fontScale="40000" lnSpcReduction="20000"/>
          </a:bodyPr>
          <a:lstStyle/>
          <a:p>
            <a:r>
              <a:rPr lang="es-ES" sz="3800" dirty="0"/>
              <a:t>Introducción</a:t>
            </a:r>
          </a:p>
          <a:p>
            <a:r>
              <a:rPr lang="es-ES" sz="3800" dirty="0"/>
              <a:t>Estado del arte</a:t>
            </a:r>
          </a:p>
          <a:p>
            <a:r>
              <a:rPr lang="es-ES" sz="3800" dirty="0"/>
              <a:t>Antecedentes</a:t>
            </a:r>
          </a:p>
          <a:p>
            <a:r>
              <a:rPr lang="es-ES" sz="3800" dirty="0"/>
              <a:t>Impacto del proyecto </a:t>
            </a:r>
          </a:p>
          <a:p>
            <a:r>
              <a:rPr lang="es-ES" sz="3800" dirty="0"/>
              <a:t>Marco Teórico</a:t>
            </a:r>
          </a:p>
          <a:p>
            <a:r>
              <a:rPr lang="es-ES" sz="3800" dirty="0"/>
              <a:t>Problema a Resolver</a:t>
            </a:r>
          </a:p>
          <a:p>
            <a:r>
              <a:rPr lang="es-ES" sz="3800" dirty="0"/>
              <a:t>Servicios o Productos esperados </a:t>
            </a:r>
          </a:p>
          <a:p>
            <a:r>
              <a:rPr lang="es-ES" sz="3800" dirty="0"/>
              <a:t>Usuarios</a:t>
            </a:r>
          </a:p>
          <a:p>
            <a:r>
              <a:rPr lang="es-ES" sz="3800" dirty="0"/>
              <a:t>Descripción interfaz preliminar</a:t>
            </a:r>
          </a:p>
          <a:p>
            <a:r>
              <a:rPr lang="es-ES" sz="3800" dirty="0"/>
              <a:t>Interfaz pagina Web</a:t>
            </a:r>
          </a:p>
          <a:p>
            <a:r>
              <a:rPr lang="es-ES" sz="3800" dirty="0"/>
              <a:t>Conclusiones</a:t>
            </a:r>
          </a:p>
          <a:p>
            <a:r>
              <a:rPr lang="es-ES" sz="3800" dirty="0"/>
              <a:t>Referencias Bibliograficas</a:t>
            </a:r>
          </a:p>
          <a:p>
            <a:endParaRPr lang="es-ES" dirty="0"/>
          </a:p>
          <a:p>
            <a:endParaRPr lang="es-ES" dirty="0"/>
          </a:p>
          <a:p>
            <a:endParaRPr lang="es-CO" dirty="0"/>
          </a:p>
        </p:txBody>
      </p:sp>
      <p:sp>
        <p:nvSpPr>
          <p:cNvPr id="4" name="Marcador de fecha 3">
            <a:extLst>
              <a:ext uri="{FF2B5EF4-FFF2-40B4-BE49-F238E27FC236}">
                <a16:creationId xmlns:a16="http://schemas.microsoft.com/office/drawing/2014/main" id="{FB1FB1A2-03CA-43A4-B336-ACBCE5A5D170}"/>
              </a:ext>
            </a:extLst>
          </p:cNvPr>
          <p:cNvSpPr>
            <a:spLocks noGrp="1"/>
          </p:cNvSpPr>
          <p:nvPr>
            <p:ph type="dt" sz="half" idx="10"/>
          </p:nvPr>
        </p:nvSpPr>
        <p:spPr/>
        <p:txBody>
          <a:bodyPr/>
          <a:lstStyle/>
          <a:p>
            <a:pPr rtl="0"/>
            <a:fld id="{555BA046-835A-4F5C-BD5F-205F73FBD783}" type="datetime1">
              <a:rPr lang="es-ES" noProof="0" smtClean="0"/>
              <a:t>05/10/2021</a:t>
            </a:fld>
            <a:endParaRPr lang="es-ES" noProof="0"/>
          </a:p>
        </p:txBody>
      </p:sp>
    </p:spTree>
    <p:extLst>
      <p:ext uri="{BB962C8B-B14F-4D97-AF65-F5344CB8AC3E}">
        <p14:creationId xmlns:p14="http://schemas.microsoft.com/office/powerpoint/2010/main" val="2397332144"/>
      </p:ext>
    </p:extLst>
  </p:cSld>
  <p:clrMapOvr>
    <a:masterClrMapping/>
  </p:clrMapOvr>
  <p:transition spd="slow">
    <p:cover/>
    <p:sndAc>
      <p:stSnd>
        <p:snd r:embed="rId2" name="click.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4911E1-F035-4960-AF85-652D4540E35B}"/>
              </a:ext>
            </a:extLst>
          </p:cNvPr>
          <p:cNvSpPr>
            <a:spLocks noGrp="1"/>
          </p:cNvSpPr>
          <p:nvPr>
            <p:ph type="title"/>
          </p:nvPr>
        </p:nvSpPr>
        <p:spPr/>
        <p:txBody>
          <a:bodyPr/>
          <a:lstStyle/>
          <a:p>
            <a:r>
              <a:rPr lang="es-ES" dirty="0"/>
              <a:t>Conclusiones </a:t>
            </a:r>
            <a:endParaRPr lang="es-CO" dirty="0"/>
          </a:p>
        </p:txBody>
      </p:sp>
      <p:sp>
        <p:nvSpPr>
          <p:cNvPr id="3" name="Marcador de contenido 2">
            <a:extLst>
              <a:ext uri="{FF2B5EF4-FFF2-40B4-BE49-F238E27FC236}">
                <a16:creationId xmlns:a16="http://schemas.microsoft.com/office/drawing/2014/main" id="{0B8BAEBD-3DF5-4150-8059-F00E9995E890}"/>
              </a:ext>
            </a:extLst>
          </p:cNvPr>
          <p:cNvSpPr>
            <a:spLocks noGrp="1"/>
          </p:cNvSpPr>
          <p:nvPr>
            <p:ph idx="1"/>
          </p:nvPr>
        </p:nvSpPr>
        <p:spPr/>
        <p:txBody>
          <a:bodyPr/>
          <a:lstStyle/>
          <a:p>
            <a:r>
              <a:rPr lang="es-ES" dirty="0"/>
              <a:t>En nuestro Proyecto MediHome  queremos resaltar la importancia  y los beneficios  de la TELEMEDICINA  y mejorar dicha atención medica de los pacientes sin necesidad de salir  de la comodidad del hogar. Afianzando el criterio de efectividad y sus diferentes costos</a:t>
            </a:r>
          </a:p>
          <a:p>
            <a:endParaRPr lang="es-ES" dirty="0"/>
          </a:p>
          <a:p>
            <a:r>
              <a:rPr lang="es-ES" dirty="0"/>
              <a:t>También  encontramos algunas ventajas y desventajas de la telemedicina.</a:t>
            </a:r>
          </a:p>
          <a:p>
            <a:endParaRPr lang="es-ES" dirty="0"/>
          </a:p>
          <a:p>
            <a:r>
              <a:rPr lang="es-ES" dirty="0"/>
              <a:t>La Telemedicina  evita  y reemplaza en gran medida el contacto físico  ya que es un sistema muy innovador </a:t>
            </a:r>
            <a:endParaRPr lang="es-CO" dirty="0"/>
          </a:p>
        </p:txBody>
      </p:sp>
      <p:sp>
        <p:nvSpPr>
          <p:cNvPr id="4" name="Marcador de fecha 3">
            <a:extLst>
              <a:ext uri="{FF2B5EF4-FFF2-40B4-BE49-F238E27FC236}">
                <a16:creationId xmlns:a16="http://schemas.microsoft.com/office/drawing/2014/main" id="{0D5683FE-2A66-4DEE-B145-2633971F5D51}"/>
              </a:ext>
            </a:extLst>
          </p:cNvPr>
          <p:cNvSpPr>
            <a:spLocks noGrp="1"/>
          </p:cNvSpPr>
          <p:nvPr>
            <p:ph type="dt" sz="half" idx="10"/>
          </p:nvPr>
        </p:nvSpPr>
        <p:spPr/>
        <p:txBody>
          <a:bodyPr/>
          <a:lstStyle/>
          <a:p>
            <a:pPr rtl="0"/>
            <a:fld id="{671673FA-3CC9-48F5-8C22-E9F77002DA48}" type="datetime1">
              <a:rPr lang="es-ES" noProof="0" smtClean="0"/>
              <a:t>05/10/2021</a:t>
            </a:fld>
            <a:endParaRPr lang="es-ES" noProof="0"/>
          </a:p>
        </p:txBody>
      </p:sp>
    </p:spTree>
    <p:extLst>
      <p:ext uri="{BB962C8B-B14F-4D97-AF65-F5344CB8AC3E}">
        <p14:creationId xmlns:p14="http://schemas.microsoft.com/office/powerpoint/2010/main" val="3946501077"/>
      </p:ext>
    </p:extLst>
  </p:cSld>
  <p:clrMapOvr>
    <a:masterClrMapping/>
  </p:clrMapOvr>
  <mc:AlternateContent xmlns:mc="http://schemas.openxmlformats.org/markup-compatibility/2006" xmlns:p14="http://schemas.microsoft.com/office/powerpoint/2010/main">
    <mc:Choice Requires="p14">
      <p:transition spd="slow" p14:dur="800">
        <p14:flythrough/>
        <p:sndAc>
          <p:stSnd>
            <p:snd r:embed="rId2" name="click.wav"/>
          </p:stSnd>
        </p:sndAc>
      </p:transition>
    </mc:Choice>
    <mc:Fallback xmlns="">
      <p:transition spd="slow">
        <p:fade/>
        <p:sndAc>
          <p:stSnd>
            <p:snd r:embed="rId3" name="click.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3C194E-0D77-4B0A-94C9-A2289D677B2B}"/>
              </a:ext>
            </a:extLst>
          </p:cNvPr>
          <p:cNvSpPr>
            <a:spLocks noGrp="1"/>
          </p:cNvSpPr>
          <p:nvPr>
            <p:ph type="title"/>
          </p:nvPr>
        </p:nvSpPr>
        <p:spPr/>
        <p:txBody>
          <a:bodyPr/>
          <a:lstStyle/>
          <a:p>
            <a:r>
              <a:rPr lang="es-ES" dirty="0"/>
              <a:t>Referencias bibliográficas </a:t>
            </a:r>
            <a:endParaRPr lang="es-CO" dirty="0"/>
          </a:p>
        </p:txBody>
      </p:sp>
      <p:sp>
        <p:nvSpPr>
          <p:cNvPr id="3" name="Marcador de contenido 2">
            <a:extLst>
              <a:ext uri="{FF2B5EF4-FFF2-40B4-BE49-F238E27FC236}">
                <a16:creationId xmlns:a16="http://schemas.microsoft.com/office/drawing/2014/main" id="{31C5A03A-3D35-4F3A-9FFD-AF8E4E18A382}"/>
              </a:ext>
            </a:extLst>
          </p:cNvPr>
          <p:cNvSpPr>
            <a:spLocks noGrp="1"/>
          </p:cNvSpPr>
          <p:nvPr>
            <p:ph idx="1"/>
          </p:nvPr>
        </p:nvSpPr>
        <p:spPr/>
        <p:txBody>
          <a:bodyPr>
            <a:normAutofit fontScale="85000" lnSpcReduction="10000"/>
          </a:bodyPr>
          <a:lstStyle/>
          <a:p>
            <a:r>
              <a:rPr lang="es-CO" dirty="0"/>
              <a:t>https://www.infosalus.com/salud-investigacion/noticia-breve-historia-pandemias-globales-hemos-luchado-contra-mayores-asesinos-20200322075937.html   MADRID, 22 Mar. (EDIZIONES) </a:t>
            </a:r>
          </a:p>
          <a:p>
            <a:endParaRPr lang="es-CO" dirty="0"/>
          </a:p>
          <a:p>
            <a:r>
              <a:rPr lang="es-CO" dirty="0"/>
              <a:t>https://www.easp.es/web/coronavirusysaludpublica/el-impacto-de-la-pandemia-por-covid-19-sobre-la-salud-mental-de-los-profesionales-sanitarios/#:~:text=La%20frecuencia%20de%20problemas%20de,de%20depresi%C3%B3n%20(38%25)%2C%20estr%C3%A9s[1]Xiao H, Zhang Y, Kong D, Li S, Yang N. </a:t>
            </a:r>
            <a:r>
              <a:rPr lang="es-CO" dirty="0" err="1"/>
              <a:t>The</a:t>
            </a:r>
            <a:r>
              <a:rPr lang="es-CO" dirty="0"/>
              <a:t> </a:t>
            </a:r>
            <a:r>
              <a:rPr lang="es-CO" dirty="0" err="1"/>
              <a:t>Effects</a:t>
            </a:r>
            <a:r>
              <a:rPr lang="es-CO" dirty="0"/>
              <a:t> </a:t>
            </a:r>
            <a:r>
              <a:rPr lang="es-CO" dirty="0" err="1"/>
              <a:t>of</a:t>
            </a:r>
            <a:r>
              <a:rPr lang="es-CO" dirty="0"/>
              <a:t> Social </a:t>
            </a:r>
            <a:r>
              <a:rPr lang="es-CO" dirty="0" err="1"/>
              <a:t>Support</a:t>
            </a:r>
            <a:r>
              <a:rPr lang="es-CO" dirty="0"/>
              <a:t> </a:t>
            </a:r>
            <a:r>
              <a:rPr lang="es-CO" dirty="0" err="1"/>
              <a:t>on</a:t>
            </a:r>
            <a:r>
              <a:rPr lang="es-CO" dirty="0"/>
              <a:t> </a:t>
            </a:r>
            <a:r>
              <a:rPr lang="es-CO" dirty="0" err="1"/>
              <a:t>Sleep</a:t>
            </a:r>
            <a:r>
              <a:rPr lang="es-CO" dirty="0"/>
              <a:t> </a:t>
            </a:r>
            <a:r>
              <a:rPr lang="es-CO" dirty="0" err="1"/>
              <a:t>Quality</a:t>
            </a:r>
            <a:r>
              <a:rPr lang="es-CO" dirty="0"/>
              <a:t> </a:t>
            </a:r>
            <a:r>
              <a:rPr lang="es-CO" dirty="0" err="1"/>
              <a:t>of</a:t>
            </a:r>
            <a:r>
              <a:rPr lang="es-CO" dirty="0"/>
              <a:t> Medical Staff </a:t>
            </a:r>
            <a:r>
              <a:rPr lang="es-CO" dirty="0" err="1"/>
              <a:t>Treating</a:t>
            </a:r>
            <a:r>
              <a:rPr lang="es-CO" dirty="0"/>
              <a:t> </a:t>
            </a:r>
            <a:r>
              <a:rPr lang="es-CO" dirty="0" err="1"/>
              <a:t>Patients</a:t>
            </a:r>
            <a:r>
              <a:rPr lang="es-CO" dirty="0"/>
              <a:t> </a:t>
            </a:r>
            <a:r>
              <a:rPr lang="es-CO" dirty="0" err="1"/>
              <a:t>with</a:t>
            </a:r>
            <a:r>
              <a:rPr lang="es-CO" dirty="0"/>
              <a:t> Coronavirus </a:t>
            </a:r>
            <a:r>
              <a:rPr lang="es-CO" dirty="0" err="1"/>
              <a:t>Disease</a:t>
            </a:r>
            <a:r>
              <a:rPr lang="es-CO" dirty="0"/>
              <a:t> 2019 (COVID-19) in </a:t>
            </a:r>
            <a:r>
              <a:rPr lang="es-CO" dirty="0" err="1"/>
              <a:t>January</a:t>
            </a:r>
            <a:r>
              <a:rPr lang="es-CO" dirty="0"/>
              <a:t> and </a:t>
            </a:r>
            <a:r>
              <a:rPr lang="es-CO" dirty="0" err="1"/>
              <a:t>February</a:t>
            </a:r>
            <a:r>
              <a:rPr lang="es-CO" dirty="0"/>
              <a:t> 2020 in China. Medical </a:t>
            </a:r>
            <a:r>
              <a:rPr lang="es-CO" dirty="0" err="1"/>
              <a:t>science</a:t>
            </a:r>
            <a:r>
              <a:rPr lang="es-CO" dirty="0"/>
              <a:t> monitor : </a:t>
            </a:r>
            <a:r>
              <a:rPr lang="es-CO" dirty="0" err="1"/>
              <a:t>international</a:t>
            </a:r>
            <a:r>
              <a:rPr lang="es-CO" dirty="0"/>
              <a:t> medical </a:t>
            </a:r>
            <a:r>
              <a:rPr lang="es-CO" dirty="0" err="1"/>
              <a:t>journal</a:t>
            </a:r>
            <a:r>
              <a:rPr lang="es-CO" dirty="0"/>
              <a:t> </a:t>
            </a:r>
            <a:r>
              <a:rPr lang="es-CO" dirty="0" err="1"/>
              <a:t>of</a:t>
            </a:r>
            <a:r>
              <a:rPr lang="es-CO" dirty="0"/>
              <a:t> experimental and </a:t>
            </a:r>
            <a:r>
              <a:rPr lang="es-CO" dirty="0" err="1"/>
              <a:t>clinical</a:t>
            </a:r>
            <a:r>
              <a:rPr lang="es-CO" dirty="0"/>
              <a:t> </a:t>
            </a:r>
            <a:r>
              <a:rPr lang="es-CO" dirty="0" err="1"/>
              <a:t>research</a:t>
            </a:r>
            <a:r>
              <a:rPr lang="es-CO" dirty="0"/>
              <a:t>. 2020;26:e923549.</a:t>
            </a:r>
          </a:p>
          <a:p>
            <a:endParaRPr lang="es-CO" dirty="0"/>
          </a:p>
          <a:p>
            <a:r>
              <a:rPr lang="es-CO" dirty="0"/>
              <a:t>https://www.paho.org/salud-en-las-americas-2017/?post_t_es=introduccion&amp;lang=es  Organización Mundial de la Salud (OMS) aprobada en el 2008 y la resolución CD55.R13 de la Organización Panamericana de la Salud (OPS) aprobada en el 2016</a:t>
            </a:r>
          </a:p>
          <a:p>
            <a:r>
              <a:rPr lang="es-CO" dirty="0"/>
              <a:t>https://www.w3schools.com/html/default.asp</a:t>
            </a:r>
          </a:p>
          <a:p>
            <a:r>
              <a:rPr lang="es-CO" dirty="0"/>
              <a:t>https://medlineplus.gov/spanish/howtoimprovementalhealth.html</a:t>
            </a:r>
          </a:p>
          <a:p>
            <a:endParaRPr lang="es-CO" dirty="0"/>
          </a:p>
        </p:txBody>
      </p:sp>
      <p:sp>
        <p:nvSpPr>
          <p:cNvPr id="4" name="Marcador de fecha 3">
            <a:extLst>
              <a:ext uri="{FF2B5EF4-FFF2-40B4-BE49-F238E27FC236}">
                <a16:creationId xmlns:a16="http://schemas.microsoft.com/office/drawing/2014/main" id="{9E89A695-3804-4BD4-83D2-FFB8F92B5021}"/>
              </a:ext>
            </a:extLst>
          </p:cNvPr>
          <p:cNvSpPr>
            <a:spLocks noGrp="1"/>
          </p:cNvSpPr>
          <p:nvPr>
            <p:ph type="dt" sz="half" idx="10"/>
          </p:nvPr>
        </p:nvSpPr>
        <p:spPr/>
        <p:txBody>
          <a:bodyPr/>
          <a:lstStyle/>
          <a:p>
            <a:pPr rtl="0"/>
            <a:fld id="{6BCD5230-754B-4CB7-AA78-774B0BAD7095}" type="datetime1">
              <a:rPr lang="es-ES" noProof="0" smtClean="0"/>
              <a:t>05/10/2021</a:t>
            </a:fld>
            <a:endParaRPr lang="es-ES" noProof="0"/>
          </a:p>
        </p:txBody>
      </p:sp>
    </p:spTree>
    <p:extLst>
      <p:ext uri="{BB962C8B-B14F-4D97-AF65-F5344CB8AC3E}">
        <p14:creationId xmlns:p14="http://schemas.microsoft.com/office/powerpoint/2010/main" val="808758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sndAc>
          <p:stSnd>
            <p:snd r:embed="rId2" name="applause.wav"/>
          </p:stSnd>
        </p:sndAc>
      </p:transition>
    </mc:Choice>
    <mc:Fallback xmlns="">
      <p:transition spd="slow">
        <p:fade/>
        <p:sndAc>
          <p:stSnd>
            <p:snd r:embed="rId3" name="applause.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3F95DA-296B-41E4-8E19-3F72DE4C2D93}"/>
              </a:ext>
            </a:extLst>
          </p:cNvPr>
          <p:cNvSpPr>
            <a:spLocks noGrp="1"/>
          </p:cNvSpPr>
          <p:nvPr>
            <p:ph type="title"/>
          </p:nvPr>
        </p:nvSpPr>
        <p:spPr/>
        <p:txBody>
          <a:bodyPr/>
          <a:lstStyle/>
          <a:p>
            <a:r>
              <a:rPr lang="es-ES" dirty="0"/>
              <a:t>Introducción</a:t>
            </a:r>
            <a:endParaRPr lang="es-CO" dirty="0"/>
          </a:p>
        </p:txBody>
      </p:sp>
      <p:sp>
        <p:nvSpPr>
          <p:cNvPr id="3" name="Marcador de contenido 2">
            <a:extLst>
              <a:ext uri="{FF2B5EF4-FFF2-40B4-BE49-F238E27FC236}">
                <a16:creationId xmlns:a16="http://schemas.microsoft.com/office/drawing/2014/main" id="{6A3BEB6A-3179-4D58-93A5-7680A4A60AFF}"/>
              </a:ext>
            </a:extLst>
          </p:cNvPr>
          <p:cNvSpPr>
            <a:spLocks noGrp="1"/>
          </p:cNvSpPr>
          <p:nvPr>
            <p:ph idx="1"/>
          </p:nvPr>
        </p:nvSpPr>
        <p:spPr/>
        <p:txBody>
          <a:bodyPr/>
          <a:lstStyle/>
          <a:p>
            <a:r>
              <a:rPr lang="es-ES" dirty="0"/>
              <a:t>Nuestro propósito es ayudar a toda la población con el proyecto MediHome de una manera profesional y  poder usarla en casa sin riesgo de contagio  </a:t>
            </a:r>
          </a:p>
          <a:p>
            <a:endParaRPr lang="es-CO" dirty="0"/>
          </a:p>
        </p:txBody>
      </p:sp>
      <p:sp>
        <p:nvSpPr>
          <p:cNvPr id="4" name="Marcador de fecha 3">
            <a:extLst>
              <a:ext uri="{FF2B5EF4-FFF2-40B4-BE49-F238E27FC236}">
                <a16:creationId xmlns:a16="http://schemas.microsoft.com/office/drawing/2014/main" id="{CF624341-2C1E-4A35-8F7B-0D03D3D4DF82}"/>
              </a:ext>
            </a:extLst>
          </p:cNvPr>
          <p:cNvSpPr>
            <a:spLocks noGrp="1"/>
          </p:cNvSpPr>
          <p:nvPr>
            <p:ph type="dt" sz="half" idx="10"/>
          </p:nvPr>
        </p:nvSpPr>
        <p:spPr/>
        <p:txBody>
          <a:bodyPr/>
          <a:lstStyle/>
          <a:p>
            <a:pPr rtl="0"/>
            <a:fld id="{0C4DDB5A-436A-4F83-A9B2-71D85EA45E6F}" type="datetime1">
              <a:rPr lang="es-ES" noProof="0" smtClean="0"/>
              <a:t>05/10/2021</a:t>
            </a:fld>
            <a:endParaRPr lang="es-ES" noProof="0"/>
          </a:p>
        </p:txBody>
      </p:sp>
    </p:spTree>
    <p:extLst>
      <p:ext uri="{BB962C8B-B14F-4D97-AF65-F5344CB8AC3E}">
        <p14:creationId xmlns:p14="http://schemas.microsoft.com/office/powerpoint/2010/main" val="4088170262"/>
      </p:ext>
    </p:extLst>
  </p:cSld>
  <p:clrMapOvr>
    <a:masterClrMapping/>
  </p:clrMapOvr>
  <p:transition spd="slow">
    <p:randomBar dir="vert"/>
    <p:sndAc>
      <p:stSnd>
        <p:snd r:embed="rId2"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dirty="0"/>
              <a:t>Estado del arte </a:t>
            </a:r>
          </a:p>
        </p:txBody>
      </p:sp>
      <p:pic>
        <p:nvPicPr>
          <p:cNvPr id="11" name="Marcador de posición de contenido 4" descr="Gráficos">
            <a:extLst>
              <a:ext uri="{FF2B5EF4-FFF2-40B4-BE49-F238E27FC236}">
                <a16:creationId xmlns:a16="http://schemas.microsoft.com/office/drawing/2014/main" id="{47D9BE16-119C-43B2-9AE6-18C4A150C0EF}"/>
              </a:ext>
            </a:extLst>
          </p:cNvPr>
          <p:cNvPicPr>
            <a:picLocks noGrp="1" noChangeAspect="1"/>
          </p:cNvPicPr>
          <p:nvPr>
            <p:ph sz="half" idx="1"/>
          </p:nvPr>
        </p:nvPicPr>
        <p:blipFill rotWithShape="1">
          <a:blip r:embed="rId4" cstate="screen">
            <a:extLst>
              <a:ext uri="{28A0092B-C50C-407E-A947-70E740481C1C}">
                <a14:useLocalDpi xmlns:a14="http://schemas.microsoft.com/office/drawing/2010/main"/>
              </a:ext>
            </a:extLst>
          </a:blip>
          <a:stretch/>
        </p:blipFill>
        <p:spPr>
          <a:xfrm>
            <a:off x="581025" y="2231480"/>
            <a:ext cx="5422900" cy="3625353"/>
          </a:xfrm>
        </p:spPr>
      </p:pic>
      <p:sp>
        <p:nvSpPr>
          <p:cNvPr id="4" name="Marcador de contenido 3">
            <a:extLst>
              <a:ext uri="{FF2B5EF4-FFF2-40B4-BE49-F238E27FC236}">
                <a16:creationId xmlns:a16="http://schemas.microsoft.com/office/drawing/2014/main" id="{B7E953D0-EA98-46DB-9919-77DB2BA75BF9}"/>
              </a:ext>
            </a:extLst>
          </p:cNvPr>
          <p:cNvSpPr>
            <a:spLocks noGrp="1"/>
          </p:cNvSpPr>
          <p:nvPr>
            <p:ph sz="half" idx="2"/>
          </p:nvPr>
        </p:nvSpPr>
        <p:spPr>
          <a:xfrm>
            <a:off x="6207467" y="2609003"/>
            <a:ext cx="5422392" cy="3633047"/>
          </a:xfrm>
        </p:spPr>
        <p:txBody>
          <a:bodyPr>
            <a:normAutofit fontScale="92500" lnSpcReduction="20000"/>
          </a:bodyPr>
          <a:lstStyle/>
          <a:p>
            <a:r>
              <a:rPr lang="es-ES" dirty="0"/>
              <a:t>COLOMBIA:</a:t>
            </a:r>
          </a:p>
          <a:p>
            <a:endParaRPr lang="es-ES" dirty="0"/>
          </a:p>
          <a:p>
            <a:endParaRPr lang="es-ES" dirty="0"/>
          </a:p>
          <a:p>
            <a:r>
              <a:rPr lang="es-ES" dirty="0"/>
              <a:t> En el Ministerio de la Protección Social encontramos un marco legal (Resolución 1448 de 2006) donde se menciona “La provisión de servicios de salud  a distancia, en los  componentes de promoción ,prevención ,diagnostico ,tratamiento o rehabilitación  por profesionales de la salud que utilizan tecnologías de la información y la comunicación, que les permiten intercambiar datos con el propósito de facilitar el acceso de la población a servicios que presentan limitaciones de oferta de acceso a los servicios o de ambos en su área geográfica” .</a:t>
            </a:r>
          </a:p>
          <a:p>
            <a:endParaRPr lang="es-ES" dirty="0"/>
          </a:p>
          <a:p>
            <a:endParaRPr lang="es-CO" dirty="0"/>
          </a:p>
        </p:txBody>
      </p:sp>
      <p:sp>
        <p:nvSpPr>
          <p:cNvPr id="5" name="Marcador de fecha 4">
            <a:extLst>
              <a:ext uri="{FF2B5EF4-FFF2-40B4-BE49-F238E27FC236}">
                <a16:creationId xmlns:a16="http://schemas.microsoft.com/office/drawing/2014/main" id="{AF01CBF7-8B47-4318-9F17-BD6A5973D276}"/>
              </a:ext>
            </a:extLst>
          </p:cNvPr>
          <p:cNvSpPr>
            <a:spLocks noGrp="1"/>
          </p:cNvSpPr>
          <p:nvPr>
            <p:ph type="dt" sz="half" idx="10"/>
          </p:nvPr>
        </p:nvSpPr>
        <p:spPr/>
        <p:txBody>
          <a:bodyPr/>
          <a:lstStyle/>
          <a:p>
            <a:pPr rtl="0"/>
            <a:fld id="{C9F82359-4A24-4104-829A-85C2E5E6D952}" type="datetime1">
              <a:rPr lang="es-ES" noProof="0" smtClean="0"/>
              <a:t>05/10/2021</a:t>
            </a:fld>
            <a:endParaRPr lang="es-ES" noProof="0"/>
          </a:p>
        </p:txBody>
      </p:sp>
    </p:spTree>
    <p:extLst>
      <p:ext uri="{BB962C8B-B14F-4D97-AF65-F5344CB8AC3E}">
        <p14:creationId xmlns:p14="http://schemas.microsoft.com/office/powerpoint/2010/main" val="497607547"/>
      </p:ext>
    </p:extLst>
  </p:cSld>
  <p:clrMapOvr>
    <a:masterClrMapping/>
  </p:clrMapOvr>
  <mc:AlternateContent xmlns:mc="http://schemas.openxmlformats.org/markup-compatibility/2006" xmlns:p14="http://schemas.microsoft.com/office/powerpoint/2010/main">
    <mc:Choice Requires="p14">
      <p:transition spd="slow" p14:dur="3400">
        <p14:reveal/>
        <p:sndAc>
          <p:stSnd>
            <p:snd r:embed="rId3" name="click.wav"/>
          </p:stSnd>
        </p:sndAc>
      </p:transition>
    </mc:Choice>
    <mc:Fallback xmlns="">
      <p:transition spd="slow">
        <p:fade/>
        <p:sndAc>
          <p:stSnd>
            <p:snd r:embed="rId5" name="click.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9D7C13F-A74A-458C-BD0A-E94D29F59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Texto&#10;&#10;Descripción generada automáticamente">
            <a:extLst>
              <a:ext uri="{FF2B5EF4-FFF2-40B4-BE49-F238E27FC236}">
                <a16:creationId xmlns:a16="http://schemas.microsoft.com/office/drawing/2014/main" id="{6C7DEC2A-0F2E-436E-BB9B-8657856AAEB5}"/>
              </a:ext>
            </a:extLst>
          </p:cNvPr>
          <p:cNvPicPr>
            <a:picLocks noChangeAspect="1"/>
          </p:cNvPicPr>
          <p:nvPr/>
        </p:nvPicPr>
        <p:blipFill>
          <a:blip r:embed="rId4"/>
          <a:stretch>
            <a:fillRect/>
          </a:stretch>
        </p:blipFill>
        <p:spPr>
          <a:xfrm>
            <a:off x="285750" y="742950"/>
            <a:ext cx="6286500" cy="5753099"/>
          </a:xfrm>
          <a:prstGeom prst="rect">
            <a:avLst/>
          </a:prstGeom>
        </p:spPr>
      </p:pic>
      <p:sp>
        <p:nvSpPr>
          <p:cNvPr id="24" name="Rectangle 23">
            <a:extLst>
              <a:ext uri="{FF2B5EF4-FFF2-40B4-BE49-F238E27FC236}">
                <a16:creationId xmlns:a16="http://schemas.microsoft.com/office/drawing/2014/main" id="{4EA0D2BB-E66C-43E1-9553-F0782C70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0F87E73C-2B1A-4602-BFBE-CFE1E55D9B38}"/>
              </a:ext>
            </a:extLst>
          </p:cNvPr>
          <p:cNvSpPr>
            <a:spLocks noGrp="1"/>
          </p:cNvSpPr>
          <p:nvPr>
            <p:ph type="ctrTitle"/>
          </p:nvPr>
        </p:nvSpPr>
        <p:spPr>
          <a:xfrm>
            <a:off x="6976184" y="0"/>
            <a:ext cx="4115917" cy="2085869"/>
          </a:xfrm>
        </p:spPr>
        <p:txBody>
          <a:bodyPr rtlCol="0">
            <a:normAutofit/>
          </a:bodyPr>
          <a:lstStyle/>
          <a:p>
            <a:pPr rtl="0"/>
            <a:r>
              <a:rPr lang="es-ES" dirty="0">
                <a:solidFill>
                  <a:srgbClr val="FFFFFF"/>
                </a:solidFill>
              </a:rPr>
              <a:t>Antecedentes</a:t>
            </a:r>
          </a:p>
        </p:txBody>
      </p:sp>
      <p:sp>
        <p:nvSpPr>
          <p:cNvPr id="3" name="Subtítulo 2">
            <a:extLst>
              <a:ext uri="{FF2B5EF4-FFF2-40B4-BE49-F238E27FC236}">
                <a16:creationId xmlns:a16="http://schemas.microsoft.com/office/drawing/2014/main" id="{A9CB511D-EA45-4336-847C-1252667143B5}"/>
              </a:ext>
            </a:extLst>
          </p:cNvPr>
          <p:cNvSpPr>
            <a:spLocks noGrp="1"/>
          </p:cNvSpPr>
          <p:nvPr>
            <p:ph type="subTitle" idx="1"/>
          </p:nvPr>
        </p:nvSpPr>
        <p:spPr>
          <a:xfrm>
            <a:off x="7052384" y="2400195"/>
            <a:ext cx="4115917" cy="3333855"/>
          </a:xfrm>
        </p:spPr>
        <p:txBody>
          <a:bodyPr rtlCol="0">
            <a:normAutofit fontScale="92500" lnSpcReduction="20000"/>
          </a:bodyPr>
          <a:lstStyle/>
          <a:p>
            <a:pPr rtl="0"/>
            <a:endParaRPr lang="es-ES" dirty="0">
              <a:solidFill>
                <a:schemeClr val="bg2"/>
              </a:solidFill>
            </a:endParaRPr>
          </a:p>
          <a:p>
            <a:pPr rtl="0"/>
            <a:r>
              <a:rPr lang="es-ES" dirty="0">
                <a:solidFill>
                  <a:schemeClr val="bg2"/>
                </a:solidFill>
              </a:rPr>
              <a:t>Este proyecto se llevo a cabo  pensando en los acontecimientos   de hace ya algunos meses  Pandemia del COVID 19.En los cuales vimos restringidos varios servicios  entre estos se encuentra la salud  lo cual afecto en gran medida  a personas dependientes  de tratamientos e insumos médicos  los cuales requieren supervisión  de forma permanente .De acuerdo a esto se pensó en la forma de solucionar esta problemática mediante una pagina web  que lleve un control de la mano de profesionales .</a:t>
            </a:r>
          </a:p>
          <a:p>
            <a:pPr rtl="0"/>
            <a:endParaRPr lang="es-ES" dirty="0">
              <a:solidFill>
                <a:schemeClr val="bg2"/>
              </a:solidFill>
            </a:endParaRPr>
          </a:p>
          <a:p>
            <a:pPr rtl="0"/>
            <a:endParaRPr lang="es-ES" dirty="0">
              <a:solidFill>
                <a:schemeClr val="bg2"/>
              </a:solidFill>
            </a:endParaRPr>
          </a:p>
        </p:txBody>
      </p:sp>
      <p:sp>
        <p:nvSpPr>
          <p:cNvPr id="6" name="Marcador de fecha 5">
            <a:extLst>
              <a:ext uri="{FF2B5EF4-FFF2-40B4-BE49-F238E27FC236}">
                <a16:creationId xmlns:a16="http://schemas.microsoft.com/office/drawing/2014/main" id="{B695CEE5-D2C6-4F93-891B-02F629370DDF}"/>
              </a:ext>
            </a:extLst>
          </p:cNvPr>
          <p:cNvSpPr>
            <a:spLocks noGrp="1"/>
          </p:cNvSpPr>
          <p:nvPr>
            <p:ph type="dt" sz="half" idx="10"/>
          </p:nvPr>
        </p:nvSpPr>
        <p:spPr/>
        <p:txBody>
          <a:bodyPr/>
          <a:lstStyle/>
          <a:p>
            <a:pPr rtl="0"/>
            <a:fld id="{7EF9305F-E67E-405E-987C-7D0CCED167F2}" type="datetime1">
              <a:rPr lang="es-ES" noProof="0" smtClean="0"/>
              <a:t>05/10/2021</a:t>
            </a:fld>
            <a:endParaRPr lang="es-ES" noProof="0"/>
          </a:p>
        </p:txBody>
      </p:sp>
    </p:spTree>
    <p:extLst>
      <p:ext uri="{BB962C8B-B14F-4D97-AF65-F5344CB8AC3E}">
        <p14:creationId xmlns:p14="http://schemas.microsoft.com/office/powerpoint/2010/main" val="3501347425"/>
      </p:ext>
    </p:extLst>
  </p:cSld>
  <p:clrMapOvr>
    <a:masterClrMapping/>
  </p:clrMapOvr>
  <p:transition spd="slow">
    <p:wipe/>
    <p:sndAc>
      <p:stSnd>
        <p:snd r:embed="rId3"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5A0672-A00B-4963-A6A1-170BBE229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1644967-3567-44F4-A254-00B0FC2141F3}"/>
              </a:ext>
            </a:extLst>
          </p:cNvPr>
          <p:cNvSpPr>
            <a:spLocks noGrp="1"/>
          </p:cNvSpPr>
          <p:nvPr>
            <p:ph type="title"/>
          </p:nvPr>
        </p:nvSpPr>
        <p:spPr>
          <a:xfrm>
            <a:off x="581192" y="702156"/>
            <a:ext cx="7225075" cy="1013800"/>
          </a:xfrm>
        </p:spPr>
        <p:txBody>
          <a:bodyPr>
            <a:normAutofit/>
          </a:bodyPr>
          <a:lstStyle/>
          <a:p>
            <a:r>
              <a:rPr lang="es-ES">
                <a:solidFill>
                  <a:schemeClr val="accent1"/>
                </a:solidFill>
              </a:rPr>
              <a:t>PROBLEMA  A RESOLVER</a:t>
            </a:r>
            <a:endParaRPr lang="es-CO">
              <a:solidFill>
                <a:schemeClr val="accent1"/>
              </a:solidFill>
            </a:endParaRPr>
          </a:p>
        </p:txBody>
      </p:sp>
      <p:grpSp>
        <p:nvGrpSpPr>
          <p:cNvPr id="13" name="Group 12">
            <a:extLst>
              <a:ext uri="{FF2B5EF4-FFF2-40B4-BE49-F238E27FC236}">
                <a16:creationId xmlns:a16="http://schemas.microsoft.com/office/drawing/2014/main" id="{E8923A14-6C7A-45FB-A5F1-2D27670256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 name="Rectangle 13">
              <a:extLst>
                <a:ext uri="{FF2B5EF4-FFF2-40B4-BE49-F238E27FC236}">
                  <a16:creationId xmlns:a16="http://schemas.microsoft.com/office/drawing/2014/main" id="{227738C0-CF5C-4616-B33E-C988DE11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84B4E1F-1F78-4844-B851-9410BA47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B4AE0E5-28A2-4386-BC9B-71ABF5238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Marcador de contenido 2">
            <a:extLst>
              <a:ext uri="{FF2B5EF4-FFF2-40B4-BE49-F238E27FC236}">
                <a16:creationId xmlns:a16="http://schemas.microsoft.com/office/drawing/2014/main" id="{64974930-DC8A-45A4-8DBB-D4037BA37A70}"/>
              </a:ext>
            </a:extLst>
          </p:cNvPr>
          <p:cNvSpPr>
            <a:spLocks noGrp="1"/>
          </p:cNvSpPr>
          <p:nvPr>
            <p:ph idx="1"/>
          </p:nvPr>
        </p:nvSpPr>
        <p:spPr>
          <a:xfrm>
            <a:off x="581194" y="1896533"/>
            <a:ext cx="7225074" cy="3962266"/>
          </a:xfrm>
        </p:spPr>
        <p:txBody>
          <a:bodyPr>
            <a:normAutofit/>
          </a:bodyPr>
          <a:lstStyle/>
          <a:p>
            <a:r>
              <a:rPr lang="es-CO" dirty="0">
                <a:latin typeface="Arial" panose="020B0604020202020204" pitchFamily="34" charset="0"/>
                <a:cs typeface="Arial" panose="020B0604020202020204" pitchFamily="34" charset="0"/>
              </a:rPr>
              <a:t>En Colombia  una de las problemáticas mas notorias es el área de la  salud. Ya que por su  importancia, tiende a tener alto costo e impacto  en los  usuarios  que no poseen las herramientas para  hacer   los debidos  tratamientos. Con la ayuda de esta pagina web www.MediHome.com,que se encuentra al alcance de  cualquier tipo de población  lograremos que con el debido conocimiento de expertos en salud  se pueda tener certeza del debido padecimiento y como tratarlo desde la comodidad de su hogar</a:t>
            </a:r>
            <a:endParaRPr lang="es-CO" dirty="0"/>
          </a:p>
        </p:txBody>
      </p:sp>
      <p:sp>
        <p:nvSpPr>
          <p:cNvPr id="4" name="Marcador de fecha 3">
            <a:extLst>
              <a:ext uri="{FF2B5EF4-FFF2-40B4-BE49-F238E27FC236}">
                <a16:creationId xmlns:a16="http://schemas.microsoft.com/office/drawing/2014/main" id="{DA5A08FB-7B30-4056-AEBE-FE9FC6727AC3}"/>
              </a:ext>
            </a:extLst>
          </p:cNvPr>
          <p:cNvSpPr>
            <a:spLocks noGrp="1"/>
          </p:cNvSpPr>
          <p:nvPr>
            <p:ph type="dt" sz="half" idx="10"/>
          </p:nvPr>
        </p:nvSpPr>
        <p:spPr>
          <a:xfrm>
            <a:off x="5706533" y="5956137"/>
            <a:ext cx="1425283" cy="365125"/>
          </a:xfrm>
        </p:spPr>
        <p:txBody>
          <a:bodyPr>
            <a:normAutofit/>
          </a:bodyPr>
          <a:lstStyle/>
          <a:p>
            <a:pPr rtl="0">
              <a:spcAft>
                <a:spcPts val="600"/>
              </a:spcAft>
            </a:pPr>
            <a:fld id="{B7441359-C3CA-4648-A1A6-54D870C2ED58}" type="datetime1">
              <a:rPr lang="es-ES" noProof="0" smtClean="0"/>
              <a:pPr rtl="0">
                <a:spcAft>
                  <a:spcPts val="600"/>
                </a:spcAft>
              </a:pPr>
              <a:t>05/10/2021</a:t>
            </a:fld>
            <a:endParaRPr lang="es-ES" noProof="0"/>
          </a:p>
        </p:txBody>
      </p:sp>
      <p:pic>
        <p:nvPicPr>
          <p:cNvPr id="6" name="Imagen 5" descr="Juguete de plástico de colores&#10;&#10;Descripción generada automáticamente con confianza baja">
            <a:extLst>
              <a:ext uri="{FF2B5EF4-FFF2-40B4-BE49-F238E27FC236}">
                <a16:creationId xmlns:a16="http://schemas.microsoft.com/office/drawing/2014/main" id="{CDE50E22-3BD2-4567-922A-D9178A515F00}"/>
              </a:ext>
            </a:extLst>
          </p:cNvPr>
          <p:cNvPicPr>
            <a:picLocks noChangeAspect="1"/>
          </p:cNvPicPr>
          <p:nvPr/>
        </p:nvPicPr>
        <p:blipFill rotWithShape="1">
          <a:blip r:embed="rId3"/>
          <a:srcRect l="1804" r="30682"/>
          <a:stretch/>
        </p:blipFill>
        <p:spPr>
          <a:xfrm>
            <a:off x="8042147" y="600075"/>
            <a:ext cx="3695828" cy="5792788"/>
          </a:xfrm>
          <a:prstGeom prst="rect">
            <a:avLst/>
          </a:prstGeom>
        </p:spPr>
      </p:pic>
    </p:spTree>
    <p:extLst>
      <p:ext uri="{BB962C8B-B14F-4D97-AF65-F5344CB8AC3E}">
        <p14:creationId xmlns:p14="http://schemas.microsoft.com/office/powerpoint/2010/main" val="1789526481"/>
      </p:ext>
    </p:extLst>
  </p:cSld>
  <p:clrMapOvr>
    <a:masterClrMapping/>
  </p:clrMapOvr>
  <p:transition spd="slow">
    <p:push dir="u"/>
    <p:sndAc>
      <p:stSnd>
        <p:snd r:embed="rId2"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CB481D-E6B5-4DA2-9178-6DE77AB5C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D818A20-DD8E-410F-8D5B-F352DAB2C7AB}"/>
              </a:ext>
            </a:extLst>
          </p:cNvPr>
          <p:cNvSpPr>
            <a:spLocks noGrp="1"/>
          </p:cNvSpPr>
          <p:nvPr>
            <p:ph type="title"/>
          </p:nvPr>
        </p:nvSpPr>
        <p:spPr>
          <a:xfrm>
            <a:off x="4382724" y="702156"/>
            <a:ext cx="7225075" cy="1013800"/>
          </a:xfrm>
        </p:spPr>
        <p:txBody>
          <a:bodyPr>
            <a:normAutofit/>
          </a:bodyPr>
          <a:lstStyle/>
          <a:p>
            <a:r>
              <a:rPr lang="es-ES">
                <a:solidFill>
                  <a:schemeClr val="accent1"/>
                </a:solidFill>
              </a:rPr>
              <a:t>Impacto del proyecto</a:t>
            </a:r>
            <a:endParaRPr lang="es-CO">
              <a:solidFill>
                <a:schemeClr val="accent1"/>
              </a:solidFill>
            </a:endParaRPr>
          </a:p>
        </p:txBody>
      </p:sp>
      <p:grpSp>
        <p:nvGrpSpPr>
          <p:cNvPr id="13" name="Group 12">
            <a:extLst>
              <a:ext uri="{FF2B5EF4-FFF2-40B4-BE49-F238E27FC236}">
                <a16:creationId xmlns:a16="http://schemas.microsoft.com/office/drawing/2014/main" id="{6277250E-AC94-4AE1-B264-401790964E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 name="Rectangle 13">
              <a:extLst>
                <a:ext uri="{FF2B5EF4-FFF2-40B4-BE49-F238E27FC236}">
                  <a16:creationId xmlns:a16="http://schemas.microsoft.com/office/drawing/2014/main" id="{7EEC8A17-C370-4333-8546-E2AEDB9CE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69D8784-71D8-4FB0-887B-FB5192AFFE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FF2EEA-3DC8-41E5-8A32-96F598118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6" name="Imagen 5" descr="Computadora portátil sobre una superficie de color blanco&#10;&#10;Descripción generada automáticamente con confianza media">
            <a:extLst>
              <a:ext uri="{FF2B5EF4-FFF2-40B4-BE49-F238E27FC236}">
                <a16:creationId xmlns:a16="http://schemas.microsoft.com/office/drawing/2014/main" id="{02DF72FC-2A90-4ED6-A625-A8D1A1725A3E}"/>
              </a:ext>
            </a:extLst>
          </p:cNvPr>
          <p:cNvPicPr>
            <a:picLocks noChangeAspect="1"/>
          </p:cNvPicPr>
          <p:nvPr/>
        </p:nvPicPr>
        <p:blipFill rotWithShape="1">
          <a:blip r:embed="rId3"/>
          <a:srcRect l="17253" r="15263" b="-2"/>
          <a:stretch/>
        </p:blipFill>
        <p:spPr>
          <a:xfrm>
            <a:off x="448732" y="600075"/>
            <a:ext cx="3683001" cy="5775325"/>
          </a:xfrm>
          <a:prstGeom prst="rect">
            <a:avLst/>
          </a:prstGeom>
        </p:spPr>
      </p:pic>
      <p:sp>
        <p:nvSpPr>
          <p:cNvPr id="3" name="Marcador de contenido 2">
            <a:extLst>
              <a:ext uri="{FF2B5EF4-FFF2-40B4-BE49-F238E27FC236}">
                <a16:creationId xmlns:a16="http://schemas.microsoft.com/office/drawing/2014/main" id="{20234DF1-7B17-4825-ABC7-480050CA6A84}"/>
              </a:ext>
            </a:extLst>
          </p:cNvPr>
          <p:cNvSpPr>
            <a:spLocks noGrp="1"/>
          </p:cNvSpPr>
          <p:nvPr>
            <p:ph idx="1"/>
          </p:nvPr>
        </p:nvSpPr>
        <p:spPr>
          <a:xfrm>
            <a:off x="4382726" y="1896533"/>
            <a:ext cx="7225074" cy="3962266"/>
          </a:xfrm>
        </p:spPr>
        <p:txBody>
          <a:bodyPr>
            <a:normAutofit/>
          </a:bodyPr>
          <a:lstStyle/>
          <a:p>
            <a:r>
              <a:rPr lang="es-ES" dirty="0"/>
              <a:t>Lo que se busca es acoplarnos a una nueva realidad la cual nos  hace estar un poco mas alejados  y buscar nuevas alternativas en el estilo de vida, ayudando a las personas a cuidarse desde su hogar de acuerdo a esto  con este proyecto buscamos   alivianar o solucionar de manera efectiva  el tratamiento de enfermedades tratables desde la comodidad del hogar  comenzando ya sea desde una gripe leve  o el tratamiento de personas  obesas, hipertensas, o que requieran un tratamiento de manera continua.  Ayudando a prevenir el numero de contagios. </a:t>
            </a:r>
            <a:endParaRPr lang="es-CO" dirty="0"/>
          </a:p>
        </p:txBody>
      </p:sp>
      <p:sp>
        <p:nvSpPr>
          <p:cNvPr id="4" name="Marcador de fecha 3">
            <a:extLst>
              <a:ext uri="{FF2B5EF4-FFF2-40B4-BE49-F238E27FC236}">
                <a16:creationId xmlns:a16="http://schemas.microsoft.com/office/drawing/2014/main" id="{58EA262F-8A3B-49C4-ACB0-8AD53B2F73EE}"/>
              </a:ext>
            </a:extLst>
          </p:cNvPr>
          <p:cNvSpPr>
            <a:spLocks noGrp="1"/>
          </p:cNvSpPr>
          <p:nvPr>
            <p:ph type="dt" sz="half" idx="10"/>
          </p:nvPr>
        </p:nvSpPr>
        <p:spPr>
          <a:xfrm>
            <a:off x="9508065" y="5956137"/>
            <a:ext cx="1425283" cy="365125"/>
          </a:xfrm>
        </p:spPr>
        <p:txBody>
          <a:bodyPr>
            <a:normAutofit/>
          </a:bodyPr>
          <a:lstStyle/>
          <a:p>
            <a:pPr rtl="0">
              <a:spcAft>
                <a:spcPts val="600"/>
              </a:spcAft>
            </a:pPr>
            <a:fld id="{AEEE9E26-99A9-472C-AA4C-CD713F4E6A0A}" type="datetime1">
              <a:rPr lang="es-ES" noProof="0" smtClean="0"/>
              <a:pPr rtl="0">
                <a:spcAft>
                  <a:spcPts val="600"/>
                </a:spcAft>
              </a:pPr>
              <a:t>05/10/2021</a:t>
            </a:fld>
            <a:endParaRPr lang="es-ES" noProof="0"/>
          </a:p>
        </p:txBody>
      </p:sp>
    </p:spTree>
    <p:extLst>
      <p:ext uri="{BB962C8B-B14F-4D97-AF65-F5344CB8AC3E}">
        <p14:creationId xmlns:p14="http://schemas.microsoft.com/office/powerpoint/2010/main" val="400679889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click.wav"/>
          </p:stSnd>
        </p:sndAc>
      </p:transition>
    </mc:Choice>
    <mc:Fallback xmlns="">
      <p:transition spd="slow">
        <p:sndAc>
          <p:stSnd>
            <p:snd r:embed="rId4" name="click.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ángulo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8" name="Marcador de posición de contenido 4" descr="Números digitales">
            <a:extLst>
              <a:ext uri="{FF2B5EF4-FFF2-40B4-BE49-F238E27FC236}">
                <a16:creationId xmlns:a16="http://schemas.microsoft.com/office/drawing/2014/main" id="{EA70616B-E344-4856-8DF9-707C2623661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0681" r="9091" b="12711"/>
          <a:stretch/>
        </p:blipFill>
        <p:spPr>
          <a:xfrm>
            <a:off x="20" y="-756745"/>
            <a:ext cx="12191980" cy="7614745"/>
          </a:xfrm>
          <a:prstGeom prst="rect">
            <a:avLst/>
          </a:prstGeom>
        </p:spPr>
      </p:pic>
      <p:grpSp>
        <p:nvGrpSpPr>
          <p:cNvPr id="15" name="Grupo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ángulo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ángulo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ángulo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es-ES" dirty="0"/>
              <a:t>Marco teórico</a:t>
            </a:r>
          </a:p>
        </p:txBody>
      </p:sp>
      <p:sp>
        <p:nvSpPr>
          <p:cNvPr id="4" name="Marcador de contenido 3">
            <a:extLst>
              <a:ext uri="{FF2B5EF4-FFF2-40B4-BE49-F238E27FC236}">
                <a16:creationId xmlns:a16="http://schemas.microsoft.com/office/drawing/2014/main" id="{E222DF33-3A20-41BE-8CB1-9CD65058926D}"/>
              </a:ext>
            </a:extLst>
          </p:cNvPr>
          <p:cNvSpPr>
            <a:spLocks noGrp="1"/>
          </p:cNvSpPr>
          <p:nvPr>
            <p:ph idx="1"/>
          </p:nvPr>
        </p:nvSpPr>
        <p:spPr>
          <a:xfrm>
            <a:off x="581192" y="1905000"/>
            <a:ext cx="6829257" cy="3953799"/>
          </a:xfrm>
        </p:spPr>
        <p:txBody>
          <a:bodyPr/>
          <a:lstStyle/>
          <a:p>
            <a:r>
              <a:rPr lang="es-ES" dirty="0">
                <a:solidFill>
                  <a:schemeClr val="bg1"/>
                </a:solidFill>
              </a:rPr>
              <a:t>La Telemedicina según la Organización Mundial de la salud(OMS) es la prestación de servicios médicos a distancia  .La cual sirve para interactuar medico-paciente por medios de comunicación .Por ello esto ha hecho que haya mas demanda en los servicios de salud publica debido a el cambio de hábitos y estilos de vida llevando a los sistemas de salud a un colapso lo  que va  originando mayor impacto en Enfermedades Crónicas, y diversas complicaciones como el EPOC ,Obesidad Mórbida .Siendo la Telemedicina de gran utilidad para dichos problemas</a:t>
            </a:r>
            <a:endParaRPr lang="es-CO" dirty="0">
              <a:solidFill>
                <a:schemeClr val="bg1"/>
              </a:solidFill>
            </a:endParaRPr>
          </a:p>
        </p:txBody>
      </p:sp>
      <p:sp>
        <p:nvSpPr>
          <p:cNvPr id="5" name="Marcador de fecha 4">
            <a:extLst>
              <a:ext uri="{FF2B5EF4-FFF2-40B4-BE49-F238E27FC236}">
                <a16:creationId xmlns:a16="http://schemas.microsoft.com/office/drawing/2014/main" id="{E0DAE0C0-9462-43DA-9BBC-D3A6F24C3299}"/>
              </a:ext>
            </a:extLst>
          </p:cNvPr>
          <p:cNvSpPr>
            <a:spLocks noGrp="1"/>
          </p:cNvSpPr>
          <p:nvPr>
            <p:ph type="dt" sz="half" idx="10"/>
          </p:nvPr>
        </p:nvSpPr>
        <p:spPr/>
        <p:txBody>
          <a:bodyPr/>
          <a:lstStyle/>
          <a:p>
            <a:pPr rtl="0"/>
            <a:fld id="{AF5D5870-9A2E-468A-AD2D-1A53C6720F8D}" type="datetime1">
              <a:rPr lang="es-ES" noProof="0" smtClean="0"/>
              <a:t>05/10/2021</a:t>
            </a:fld>
            <a:endParaRPr lang="es-ES" noProof="0"/>
          </a:p>
        </p:txBody>
      </p:sp>
      <p:pic>
        <p:nvPicPr>
          <p:cNvPr id="7" name="Imagen 6">
            <a:extLst>
              <a:ext uri="{FF2B5EF4-FFF2-40B4-BE49-F238E27FC236}">
                <a16:creationId xmlns:a16="http://schemas.microsoft.com/office/drawing/2014/main" id="{E243DB5B-7FC8-4B97-9913-580FEE358851}"/>
              </a:ext>
            </a:extLst>
          </p:cNvPr>
          <p:cNvPicPr>
            <a:picLocks noChangeAspect="1"/>
          </p:cNvPicPr>
          <p:nvPr/>
        </p:nvPicPr>
        <p:blipFill>
          <a:blip r:embed="rId5"/>
          <a:stretch>
            <a:fillRect/>
          </a:stretch>
        </p:blipFill>
        <p:spPr>
          <a:xfrm>
            <a:off x="8387256" y="504497"/>
            <a:ext cx="3633294" cy="5839153"/>
          </a:xfrm>
          <a:prstGeom prst="rect">
            <a:avLst/>
          </a:prstGeom>
        </p:spPr>
      </p:pic>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med" p14:dur="700">
        <p:fade/>
        <p:sndAc>
          <p:stSnd>
            <p:snd r:embed="rId3" name="click.wav"/>
          </p:stSnd>
        </p:sndAc>
      </p:transition>
    </mc:Choice>
    <mc:Fallback xmlns="">
      <p:transition spd="med">
        <p:fade/>
        <p:sndAc>
          <p:stSnd>
            <p:snd r:embed="rId6" name="click.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2" name="Rectangle 11">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1A6A1B6-4CC5-4343-B5F3-24BCB938295A}"/>
              </a:ext>
            </a:extLst>
          </p:cNvPr>
          <p:cNvSpPr>
            <a:spLocks noGrp="1"/>
          </p:cNvSpPr>
          <p:nvPr>
            <p:ph type="title"/>
          </p:nvPr>
        </p:nvSpPr>
        <p:spPr>
          <a:xfrm>
            <a:off x="643468" y="1033389"/>
            <a:ext cx="4826256" cy="4825409"/>
          </a:xfrm>
        </p:spPr>
        <p:txBody>
          <a:bodyPr anchor="ctr">
            <a:normAutofit/>
          </a:bodyPr>
          <a:lstStyle/>
          <a:p>
            <a:r>
              <a:rPr lang="es-ES" sz="5400">
                <a:solidFill>
                  <a:srgbClr val="FFFFFF"/>
                </a:solidFill>
              </a:rPr>
              <a:t>SERVICIOS O PRODUCTOS ESPERADOS </a:t>
            </a:r>
            <a:endParaRPr lang="es-CO" sz="5400">
              <a:solidFill>
                <a:srgbClr val="FFFFFF"/>
              </a:solidFill>
            </a:endParaRPr>
          </a:p>
        </p:txBody>
      </p:sp>
      <p:sp>
        <p:nvSpPr>
          <p:cNvPr id="14" name="Rectangle 13">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 name="Marcador de contenido 4">
            <a:extLst>
              <a:ext uri="{FF2B5EF4-FFF2-40B4-BE49-F238E27FC236}">
                <a16:creationId xmlns:a16="http://schemas.microsoft.com/office/drawing/2014/main" id="{D7BBE907-8541-4176-AAA9-2580D933DBAC}"/>
              </a:ext>
            </a:extLst>
          </p:cNvPr>
          <p:cNvSpPr>
            <a:spLocks noGrp="1"/>
          </p:cNvSpPr>
          <p:nvPr>
            <p:ph idx="1"/>
          </p:nvPr>
        </p:nvSpPr>
        <p:spPr>
          <a:xfrm>
            <a:off x="6755769" y="1033390"/>
            <a:ext cx="4855037" cy="4825409"/>
          </a:xfrm>
          <a:ln w="57150">
            <a:noFill/>
          </a:ln>
        </p:spPr>
        <p:txBody>
          <a:bodyPr anchor="ctr">
            <a:normAutofit/>
          </a:bodyPr>
          <a:lstStyle/>
          <a:p>
            <a:r>
              <a:rPr lang="es-CO" sz="2000">
                <a:solidFill>
                  <a:schemeClr val="accent2">
                    <a:lumMod val="50000"/>
                  </a:schemeClr>
                </a:solidFill>
                <a:latin typeface="Arial" panose="020B0604020202020204" pitchFamily="34" charset="0"/>
                <a:cs typeface="Arial" panose="020B0604020202020204" pitchFamily="34" charset="0"/>
              </a:rPr>
              <a:t>Inicialmente la  telemedicina se pensó  para  lugares remotos con bajos ingresos cuyo objetivo era mejorar la accesibilidad al sistema medico. programas y sistemas de monitorización domiciliaría (home-based services).</a:t>
            </a:r>
          </a:p>
          <a:p>
            <a:endParaRPr lang="es-CO" sz="2000">
              <a:solidFill>
                <a:schemeClr val="accent2">
                  <a:lumMod val="50000"/>
                </a:schemeClr>
              </a:solidFill>
              <a:latin typeface="Arial" panose="020B0604020202020204" pitchFamily="34" charset="0"/>
              <a:cs typeface="Arial" panose="020B0604020202020204" pitchFamily="34" charset="0"/>
            </a:endParaRPr>
          </a:p>
          <a:p>
            <a:r>
              <a:rPr lang="es-CO" sz="2000">
                <a:solidFill>
                  <a:schemeClr val="accent2">
                    <a:lumMod val="50000"/>
                  </a:schemeClr>
                </a:solidFill>
                <a:latin typeface="Arial" panose="020B0604020202020204" pitchFamily="34" charset="0"/>
                <a:cs typeface="Arial" panose="020B0604020202020204" pitchFamily="34" charset="0"/>
              </a:rPr>
              <a:t>El uso de recursos utilizados para ayudar a pacientes  en psiquiatría mediante videoconferencias es (Tele psiquiatría).</a:t>
            </a:r>
            <a:endParaRPr lang="es-ES" sz="2000">
              <a:solidFill>
                <a:schemeClr val="accent2">
                  <a:lumMod val="50000"/>
                </a:schemeClr>
              </a:solidFill>
              <a:latin typeface="Arial" panose="020B0604020202020204" pitchFamily="34" charset="0"/>
              <a:cs typeface="Arial" panose="020B0604020202020204" pitchFamily="34" charset="0"/>
            </a:endParaRPr>
          </a:p>
          <a:p>
            <a:endParaRPr lang="es-CO" sz="2000">
              <a:solidFill>
                <a:schemeClr val="accent2">
                  <a:lumMod val="50000"/>
                </a:schemeClr>
              </a:solidFill>
            </a:endParaRPr>
          </a:p>
        </p:txBody>
      </p:sp>
      <p:sp>
        <p:nvSpPr>
          <p:cNvPr id="6" name="Marcador de fecha 5">
            <a:extLst>
              <a:ext uri="{FF2B5EF4-FFF2-40B4-BE49-F238E27FC236}">
                <a16:creationId xmlns:a16="http://schemas.microsoft.com/office/drawing/2014/main" id="{5469C7B8-0890-4092-982A-FE970ADC23AD}"/>
              </a:ext>
            </a:extLst>
          </p:cNvPr>
          <p:cNvSpPr>
            <a:spLocks noGrp="1"/>
          </p:cNvSpPr>
          <p:nvPr>
            <p:ph type="dt" sz="half" idx="10"/>
          </p:nvPr>
        </p:nvSpPr>
        <p:spPr/>
        <p:txBody>
          <a:bodyPr/>
          <a:lstStyle/>
          <a:p>
            <a:pPr rtl="0"/>
            <a:fld id="{17B21EAE-603A-45E2-9343-523B6CA26E55}" type="datetime1">
              <a:rPr lang="es-ES" noProof="0" smtClean="0"/>
              <a:t>05/10/2021</a:t>
            </a:fld>
            <a:endParaRPr lang="es-ES" noProof="0"/>
          </a:p>
        </p:txBody>
      </p:sp>
    </p:spTree>
    <p:extLst>
      <p:ext uri="{BB962C8B-B14F-4D97-AF65-F5344CB8AC3E}">
        <p14:creationId xmlns:p14="http://schemas.microsoft.com/office/powerpoint/2010/main" val="2189709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sndAc>
          <p:stSnd>
            <p:snd r:embed="rId2" name="click.wav"/>
          </p:stSnd>
        </p:sndAc>
      </p:transition>
    </mc:Choice>
    <mc:Fallback xmlns="">
      <p:transition spd="slow">
        <p:fade/>
        <p:sndAc>
          <p:stSnd>
            <p:snd r:embed="rId3" name="click.wav"/>
          </p:stSnd>
        </p:sndAc>
      </p:transition>
    </mc:Fallback>
  </mc:AlternateContent>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BBAD1D3F30F8A469293403E6F555CA1" ma:contentTypeVersion="9" ma:contentTypeDescription="Crear nuevo documento." ma:contentTypeScope="" ma:versionID="11aeee3ec2803cefe7cf5fc6d873e3af">
  <xsd:schema xmlns:xsd="http://www.w3.org/2001/XMLSchema" xmlns:xs="http://www.w3.org/2001/XMLSchema" xmlns:p="http://schemas.microsoft.com/office/2006/metadata/properties" xmlns:ns3="afa08bba-f21d-4e55-8086-601c77ef13d0" targetNamespace="http://schemas.microsoft.com/office/2006/metadata/properties" ma:root="true" ma:fieldsID="f3ebc901234b015ff1252e7e47c0b0ce" ns3:_="">
    <xsd:import namespace="afa08bba-f21d-4e55-8086-601c77ef13d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a08bba-f21d-4e55-8086-601c77ef1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2.xml><?xml version="1.0" encoding="utf-8"?>
<ds:datastoreItem xmlns:ds="http://schemas.openxmlformats.org/officeDocument/2006/customXml" ds:itemID="{1EBC12AA-1C15-4500-BC9C-8EE83A441DE9}">
  <ds:schemaRef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afa08bba-f21d-4e55-8086-601c77ef13d0"/>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B698F920-90C2-4E4B-8278-B526F0FD5D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a08bba-f21d-4e55-8086-601c77ef13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Diseño tecnológico</Template>
  <TotalTime>62</TotalTime>
  <Words>971</Words>
  <Application>Microsoft Office PowerPoint</Application>
  <PresentationFormat>Panorámica</PresentationFormat>
  <Paragraphs>86</Paragraphs>
  <Slides>21</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Calibri</vt:lpstr>
      <vt:lpstr>Gill Sans MT</vt:lpstr>
      <vt:lpstr>Wingdings 2</vt:lpstr>
      <vt:lpstr>Dividendo</vt:lpstr>
      <vt:lpstr>MEDIHOME</vt:lpstr>
      <vt:lpstr>Contenido </vt:lpstr>
      <vt:lpstr>Introducción</vt:lpstr>
      <vt:lpstr>Estado del arte </vt:lpstr>
      <vt:lpstr>Antecedentes</vt:lpstr>
      <vt:lpstr>PROBLEMA  A RESOLVER</vt:lpstr>
      <vt:lpstr>Impacto del proyecto</vt:lpstr>
      <vt:lpstr>Marco teórico</vt:lpstr>
      <vt:lpstr>SERVICIOS O PRODUCTOS ESPERADOS </vt:lpstr>
      <vt:lpstr>Usuarios de los resultados del proyecto </vt:lpstr>
      <vt:lpstr>Interfaz usuario </vt:lpstr>
      <vt:lpstr>Interfaz de usuario preliminar</vt:lpstr>
      <vt:lpstr>Interfaz reportes</vt:lpstr>
      <vt:lpstr>Descripción interfaz preliminar</vt:lpstr>
      <vt:lpstr>Descripción interfaz preliminar </vt:lpstr>
      <vt:lpstr>Descripción de usuario preliminar</vt:lpstr>
      <vt:lpstr>Interfaz pagina web </vt:lpstr>
      <vt:lpstr>INTERFAZ PAGINA WEB</vt:lpstr>
      <vt:lpstr>Interfaz pagina web </vt:lpstr>
      <vt:lpstr>Conclusiones </vt:lpstr>
      <vt:lpstr>Referencias bibliográficas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MEDIHOME</dc:title>
  <dc:creator>Natalia Mahecha Mesa</dc:creator>
  <cp:lastModifiedBy>Natalia Mahecha Mesa</cp:lastModifiedBy>
  <cp:revision>2</cp:revision>
  <dcterms:created xsi:type="dcterms:W3CDTF">2021-10-05T13:54:24Z</dcterms:created>
  <dcterms:modified xsi:type="dcterms:W3CDTF">2021-10-05T16:47:43Z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0x010100ABBAD1D3F30F8A469293403E6F555CA1</vt:lpwstr>
  </property>
</Properties>
</file>